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43"/>
  </p:notesMasterIdLst>
  <p:handoutMasterIdLst>
    <p:handoutMasterId r:id="rId44"/>
  </p:handoutMasterIdLst>
  <p:sldIdLst>
    <p:sldId id="256" r:id="rId2"/>
    <p:sldId id="414" r:id="rId3"/>
    <p:sldId id="401" r:id="rId4"/>
    <p:sldId id="365" r:id="rId5"/>
    <p:sldId id="403" r:id="rId6"/>
    <p:sldId id="404" r:id="rId7"/>
    <p:sldId id="369" r:id="rId8"/>
    <p:sldId id="373" r:id="rId9"/>
    <p:sldId id="371" r:id="rId10"/>
    <p:sldId id="367" r:id="rId11"/>
    <p:sldId id="372" r:id="rId12"/>
    <p:sldId id="413" r:id="rId13"/>
    <p:sldId id="405" r:id="rId14"/>
    <p:sldId id="406" r:id="rId15"/>
    <p:sldId id="261" r:id="rId16"/>
    <p:sldId id="370" r:id="rId17"/>
    <p:sldId id="412" r:id="rId18"/>
    <p:sldId id="394" r:id="rId19"/>
    <p:sldId id="400" r:id="rId20"/>
    <p:sldId id="395" r:id="rId21"/>
    <p:sldId id="407" r:id="rId22"/>
    <p:sldId id="408" r:id="rId23"/>
    <p:sldId id="396" r:id="rId24"/>
    <p:sldId id="397" r:id="rId25"/>
    <p:sldId id="270" r:id="rId26"/>
    <p:sldId id="415" r:id="rId27"/>
    <p:sldId id="390" r:id="rId28"/>
    <p:sldId id="272" r:id="rId29"/>
    <p:sldId id="273" r:id="rId30"/>
    <p:sldId id="274" r:id="rId31"/>
    <p:sldId id="294" r:id="rId32"/>
    <p:sldId id="358" r:id="rId33"/>
    <p:sldId id="275" r:id="rId34"/>
    <p:sldId id="280" r:id="rId35"/>
    <p:sldId id="391" r:id="rId36"/>
    <p:sldId id="356" r:id="rId37"/>
    <p:sldId id="388" r:id="rId38"/>
    <p:sldId id="411" r:id="rId39"/>
    <p:sldId id="399" r:id="rId40"/>
    <p:sldId id="416" r:id="rId41"/>
    <p:sldId id="417" r:id="rId42"/>
  </p:sldIdLst>
  <p:sldSz cx="9144000" cy="6858000" type="screen4x3"/>
  <p:notesSz cx="7053263" cy="9309100"/>
  <p:embeddedFontLst>
    <p:embeddedFont>
      <p:font typeface="Segoe UI Historic" panose="020B0502040204020203" pitchFamily="3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079FC43-58A6-43DF-9732-329817BF5AB4}">
  <a:tblStyle styleId="{1079FC43-58A6-43DF-9732-329817BF5AB4}" styleName="Table_0">
    <a:wholeTbl>
      <a:tcTxStyle b="off" i="off">
        <a:font>
          <a:latin typeface="Times New Roman"/>
          <a:ea typeface="Times New Roman"/>
          <a:cs typeface="Times New Roman"/>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AECDD"/>
          </a:solidFill>
        </a:fill>
      </a:tcStyle>
    </a:wholeTbl>
    <a:band1H>
      <a:tcTxStyle/>
      <a:tcStyle>
        <a:tcBdr/>
      </a:tcStyle>
    </a:band1H>
    <a:band2H>
      <a:tcTxStyle b="off" i="off"/>
      <a:tcStyle>
        <a:tcBdr/>
        <a:fill>
          <a:solidFill>
            <a:srgbClr val="E6F6EF"/>
          </a:solidFill>
        </a:fill>
      </a:tcStyle>
    </a:band2H>
    <a:band1V>
      <a:tcTxStyle/>
      <a:tcStyle>
        <a:tcBdr/>
      </a:tcStyle>
    </a:band1V>
    <a:band2V>
      <a:tcTxStyle/>
      <a:tcStyle>
        <a:tcBdr/>
      </a:tcStyle>
    </a:band2V>
    <a:lastCol>
      <a:tcTxStyle/>
      <a:tcStyle>
        <a:tcBdr/>
      </a:tcStyle>
    </a:lastCol>
    <a:firstCol>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5880847441782"/>
          <c:y val="2.2742368171250121E-2"/>
          <c:w val="0.82698139072282451"/>
          <c:h val="0.8444964416525319"/>
        </c:manualLayout>
      </c:layout>
      <c:barChart>
        <c:barDir val="col"/>
        <c:grouping val="stacked"/>
        <c:varyColors val="0"/>
        <c:ser>
          <c:idx val="0"/>
          <c:order val="0"/>
          <c:tx>
            <c:strRef>
              <c:f>Sheet1!$B$1</c:f>
              <c:strCache>
                <c:ptCount val="1"/>
                <c:pt idx="0">
                  <c:v>Series 1</c:v>
                </c:pt>
              </c:strCache>
            </c:strRef>
          </c:tx>
          <c:spPr>
            <a:solidFill>
              <a:schemeClr val="accent6">
                <a:lumMod val="20000"/>
                <a:lumOff val="80000"/>
              </a:schemeClr>
            </a:solidFill>
            <a:ln w="22225">
              <a:solidFill>
                <a:schemeClr val="tx1"/>
              </a:solidFill>
            </a:ln>
            <a:effectLst/>
          </c:spPr>
          <c:invertIfNegative val="0"/>
          <c:dPt>
            <c:idx val="1"/>
            <c:invertIfNegative val="0"/>
            <c:bubble3D val="0"/>
            <c:spPr>
              <a:solidFill>
                <a:schemeClr val="accent1">
                  <a:lumMod val="20000"/>
                  <a:lumOff val="80000"/>
                </a:schemeClr>
              </a:solidFill>
              <a:ln w="22225">
                <a:solidFill>
                  <a:schemeClr val="tx1"/>
                </a:solidFill>
              </a:ln>
              <a:effectLst/>
            </c:spPr>
          </c:dPt>
          <c:dPt>
            <c:idx val="2"/>
            <c:invertIfNegative val="0"/>
            <c:bubble3D val="0"/>
            <c:spPr>
              <a:solidFill>
                <a:schemeClr val="accent3">
                  <a:lumMod val="40000"/>
                  <a:lumOff val="60000"/>
                </a:schemeClr>
              </a:solidFill>
              <a:ln w="22225">
                <a:solidFill>
                  <a:schemeClr val="tx1"/>
                </a:solidFill>
              </a:ln>
              <a:effectLst/>
            </c:spPr>
          </c:dPt>
          <c:dPt>
            <c:idx val="3"/>
            <c:invertIfNegative val="0"/>
            <c:bubble3D val="0"/>
            <c:spPr>
              <a:solidFill>
                <a:schemeClr val="bg1">
                  <a:lumMod val="75000"/>
                </a:schemeClr>
              </a:solidFill>
              <a:ln w="22225">
                <a:solidFill>
                  <a:schemeClr val="tx1"/>
                </a:solidFill>
              </a:ln>
              <a:effectLst/>
            </c:spPr>
          </c:dPt>
          <c:dPt>
            <c:idx val="4"/>
            <c:invertIfNegative val="0"/>
            <c:bubble3D val="0"/>
            <c:spPr>
              <a:solidFill>
                <a:schemeClr val="accent4">
                  <a:lumMod val="40000"/>
                  <a:lumOff val="60000"/>
                </a:schemeClr>
              </a:solidFill>
              <a:ln w="22225">
                <a:solidFill>
                  <a:schemeClr val="tx1"/>
                </a:solidFill>
              </a:ln>
              <a:effectLst/>
            </c:spPr>
          </c:dPt>
          <c:dPt>
            <c:idx val="5"/>
            <c:invertIfNegative val="0"/>
            <c:bubble3D val="0"/>
            <c:spPr>
              <a:solidFill>
                <a:srgbClr val="F3FC7C"/>
              </a:solidFill>
              <a:ln w="22225">
                <a:solidFill>
                  <a:schemeClr val="tx1"/>
                </a:solidFill>
              </a:ln>
              <a:effectLst/>
            </c:spPr>
          </c:dPt>
          <c:dLbls>
            <c:dLbl>
              <c:idx val="0"/>
              <c:numFmt formatCode="&quot;$&quot;#,##0" sourceLinked="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1"/>
              <c:numFmt formatCode="&quot;$&quot;#,##0" sourceLinked="0"/>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3D0-E442-AC98-D46B0C0E3830}"/>
                </c:ext>
              </c:extLst>
            </c:dLbl>
            <c:dLbl>
              <c:idx val="2"/>
              <c:dLblPos val="ct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3D0-E442-AC98-D46B0C0E383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Property taxes</c:v>
                </c:pt>
                <c:pt idx="1">
                  <c:v>Business taxes</c:v>
                </c:pt>
                <c:pt idx="2">
                  <c:v>Meals and rooms</c:v>
                </c:pt>
                <c:pt idx="3">
                  <c:v>Tobacco</c:v>
                </c:pt>
                <c:pt idx="4">
                  <c:v>Real estate transfer</c:v>
                </c:pt>
                <c:pt idx="5">
                  <c:v>Insurance</c:v>
                </c:pt>
              </c:strCache>
            </c:strRef>
          </c:cat>
          <c:val>
            <c:numRef>
              <c:f>Sheet1!$B$2:$B$7</c:f>
              <c:numCache>
                <c:formatCode>General</c:formatCode>
                <c:ptCount val="6"/>
                <c:pt idx="0">
                  <c:v>1934.6235919999999</c:v>
                </c:pt>
                <c:pt idx="1">
                  <c:v>482.3</c:v>
                </c:pt>
                <c:pt idx="2">
                  <c:v>331.6</c:v>
                </c:pt>
                <c:pt idx="3">
                  <c:v>212.2</c:v>
                </c:pt>
                <c:pt idx="4">
                  <c:v>149.1</c:v>
                </c:pt>
                <c:pt idx="5">
                  <c:v>115</c:v>
                </c:pt>
              </c:numCache>
            </c:numRef>
          </c:val>
          <c:extLst xmlns:c16r2="http://schemas.microsoft.com/office/drawing/2015/06/chart">
            <c:ext xmlns:c16="http://schemas.microsoft.com/office/drawing/2014/chart" uri="{C3380CC4-5D6E-409C-BE32-E72D297353CC}">
              <c16:uniqueId val="{00000000-23D0-E442-AC98-D46B0C0E3830}"/>
            </c:ext>
          </c:extLst>
        </c:ser>
        <c:ser>
          <c:idx val="1"/>
          <c:order val="1"/>
          <c:tx>
            <c:strRef>
              <c:f>Sheet1!$C$1</c:f>
              <c:strCache>
                <c:ptCount val="1"/>
                <c:pt idx="0">
                  <c:v>Series 2</c:v>
                </c:pt>
              </c:strCache>
            </c:strRef>
          </c:tx>
          <c:spPr>
            <a:solidFill>
              <a:schemeClr val="accent6">
                <a:lumMod val="20000"/>
                <a:lumOff val="80000"/>
              </a:schemeClr>
            </a:solidFill>
            <a:ln w="22225">
              <a:solidFill>
                <a:schemeClr val="tx1"/>
              </a:solidFill>
            </a:ln>
            <a:effectLst/>
          </c:spPr>
          <c:invertIfNegative val="0"/>
          <c:dPt>
            <c:idx val="1"/>
            <c:invertIfNegative val="0"/>
            <c:bubble3D val="0"/>
            <c:spPr>
              <a:solidFill>
                <a:schemeClr val="accent5">
                  <a:lumMod val="20000"/>
                  <a:lumOff val="80000"/>
                </a:schemeClr>
              </a:solidFill>
              <a:ln w="22225">
                <a:solidFill>
                  <a:schemeClr val="tx1"/>
                </a:solidFill>
              </a:ln>
              <a:effectLst/>
            </c:spPr>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3D0-E442-AC98-D46B0C0E383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3D0-E442-AC98-D46B0C0E383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3D0-E442-AC98-D46B0C0E383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3D0-E442-AC98-D46B0C0E383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3D0-E442-AC98-D46B0C0E383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Property taxes</c:v>
                </c:pt>
                <c:pt idx="1">
                  <c:v>Business taxes</c:v>
                </c:pt>
                <c:pt idx="2">
                  <c:v>Meals and rooms</c:v>
                </c:pt>
                <c:pt idx="3">
                  <c:v>Tobacco</c:v>
                </c:pt>
                <c:pt idx="4">
                  <c:v>Real estate transfer</c:v>
                </c:pt>
                <c:pt idx="5">
                  <c:v>Insurance</c:v>
                </c:pt>
              </c:strCache>
            </c:strRef>
          </c:cat>
          <c:val>
            <c:numRef>
              <c:f>Sheet1!$C$2:$C$7</c:f>
              <c:numCache>
                <c:formatCode>General</c:formatCode>
                <c:ptCount val="6"/>
                <c:pt idx="0">
                  <c:v>1102.390999</c:v>
                </c:pt>
                <c:pt idx="1">
                  <c:v>298.3</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1-23D0-E442-AC98-D46B0C0E3830}"/>
            </c:ext>
          </c:extLst>
        </c:ser>
        <c:ser>
          <c:idx val="2"/>
          <c:order val="2"/>
          <c:tx>
            <c:strRef>
              <c:f>Sheet1!$D$1</c:f>
              <c:strCache>
                <c:ptCount val="1"/>
                <c:pt idx="0">
                  <c:v>Series 3</c:v>
                </c:pt>
              </c:strCache>
            </c:strRef>
          </c:tx>
          <c:spPr>
            <a:solidFill>
              <a:schemeClr val="accent6">
                <a:lumMod val="20000"/>
                <a:lumOff val="80000"/>
              </a:schemeClr>
            </a:solidFill>
            <a:ln w="22225">
              <a:solidFill>
                <a:schemeClr val="tx1"/>
              </a:solidFill>
            </a:ln>
            <a:effectLst/>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3D0-E442-AC98-D46B0C0E383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3D0-E442-AC98-D46B0C0E383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3D0-E442-AC98-D46B0C0E383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3D0-E442-AC98-D46B0C0E383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3D0-E442-AC98-D46B0C0E383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Property taxes</c:v>
                </c:pt>
                <c:pt idx="1">
                  <c:v>Business taxes</c:v>
                </c:pt>
                <c:pt idx="2">
                  <c:v>Meals and rooms</c:v>
                </c:pt>
                <c:pt idx="3">
                  <c:v>Tobacco</c:v>
                </c:pt>
                <c:pt idx="4">
                  <c:v>Real estate transfer</c:v>
                </c:pt>
                <c:pt idx="5">
                  <c:v>Insurance</c:v>
                </c:pt>
              </c:strCache>
            </c:strRef>
          </c:cat>
          <c:val>
            <c:numRef>
              <c:f>Sheet1!$D$2:$D$7</c:f>
              <c:numCache>
                <c:formatCode>General</c:formatCode>
                <c:ptCount val="6"/>
                <c:pt idx="0">
                  <c:v>287.70117299999998</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2-23D0-E442-AC98-D46B0C0E3830}"/>
            </c:ext>
          </c:extLst>
        </c:ser>
        <c:ser>
          <c:idx val="3"/>
          <c:order val="3"/>
          <c:tx>
            <c:strRef>
              <c:f>Sheet1!$E$1</c:f>
              <c:strCache>
                <c:ptCount val="1"/>
                <c:pt idx="0">
                  <c:v>Series 4</c:v>
                </c:pt>
              </c:strCache>
            </c:strRef>
          </c:tx>
          <c:spPr>
            <a:solidFill>
              <a:schemeClr val="accent6">
                <a:lumMod val="20000"/>
                <a:lumOff val="80000"/>
              </a:schemeClr>
            </a:solidFill>
            <a:ln w="22225">
              <a:solidFill>
                <a:schemeClr val="tx1"/>
              </a:solidFill>
            </a:ln>
            <a:effectLst/>
          </c:spPr>
          <c:invertIfNegative val="0"/>
          <c:dLbls>
            <c:dLbl>
              <c:idx val="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3D0-E442-AC98-D46B0C0E383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Property taxes</c:v>
                </c:pt>
                <c:pt idx="1">
                  <c:v>Business taxes</c:v>
                </c:pt>
                <c:pt idx="2">
                  <c:v>Meals and rooms</c:v>
                </c:pt>
                <c:pt idx="3">
                  <c:v>Tobacco</c:v>
                </c:pt>
                <c:pt idx="4">
                  <c:v>Real estate transfer</c:v>
                </c:pt>
                <c:pt idx="5">
                  <c:v>Insurance</c:v>
                </c:pt>
              </c:strCache>
            </c:strRef>
          </c:cat>
          <c:val>
            <c:numRef>
              <c:f>Sheet1!$E$2:$E$7</c:f>
              <c:numCache>
                <c:formatCode>General</c:formatCode>
                <c:ptCount val="6"/>
                <c:pt idx="0">
                  <c:v>363.1</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3-23D0-E442-AC98-D46B0C0E3830}"/>
            </c:ext>
          </c:extLst>
        </c:ser>
        <c:dLbls>
          <c:showLegendKey val="0"/>
          <c:showVal val="0"/>
          <c:showCatName val="0"/>
          <c:showSerName val="0"/>
          <c:showPercent val="0"/>
          <c:showBubbleSize val="0"/>
        </c:dLbls>
        <c:gapWidth val="39"/>
        <c:overlap val="100"/>
        <c:axId val="132140032"/>
        <c:axId val="131930304"/>
      </c:barChart>
      <c:catAx>
        <c:axId val="13214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1930304"/>
        <c:crosses val="autoZero"/>
        <c:auto val="1"/>
        <c:lblAlgn val="ctr"/>
        <c:lblOffset val="100"/>
        <c:noMultiLvlLbl val="0"/>
      </c:catAx>
      <c:valAx>
        <c:axId val="1319303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21400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1048727604702"/>
          <c:y val="3.2339254233912984E-2"/>
          <c:w val="0.85089355301313363"/>
          <c:h val="0.94042029387569603"/>
        </c:manualLayout>
      </c:layout>
      <c:barChart>
        <c:barDir val="col"/>
        <c:grouping val="clustered"/>
        <c:varyColors val="0"/>
        <c:ser>
          <c:idx val="0"/>
          <c:order val="0"/>
          <c:tx>
            <c:strRef>
              <c:f>Sheet1!$B$1</c:f>
              <c:strCache>
                <c:ptCount val="1"/>
                <c:pt idx="0">
                  <c:v>Series 1</c:v>
                </c:pt>
              </c:strCache>
            </c:strRef>
          </c:tx>
          <c:spPr>
            <a:solidFill>
              <a:schemeClr val="accent6">
                <a:lumMod val="40000"/>
                <a:lumOff val="60000"/>
              </a:schemeClr>
            </a:solidFill>
            <a:ln w="2222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Local Taxation</c:v>
                </c:pt>
                <c:pt idx="1">
                  <c:v>State "Adequacy" Aid</c:v>
                </c:pt>
                <c:pt idx="2">
                  <c:v>Federal Sources</c:v>
                </c:pt>
                <c:pt idx="3">
                  <c:v>Tuition, Food, &amp; Other Local Revenue</c:v>
                </c:pt>
                <c:pt idx="4">
                  <c:v>Other State Sources</c:v>
                </c:pt>
              </c:strCache>
            </c:strRef>
          </c:cat>
          <c:val>
            <c:numRef>
              <c:f>Sheet1!$B$2:$B$6</c:f>
              <c:numCache>
                <c:formatCode>_("$"* #,##0_);_("$"* \(#,##0\);_("$"* "-"??_);_(@_)</c:formatCode>
                <c:ptCount val="5"/>
                <c:pt idx="0">
                  <c:v>570434605</c:v>
                </c:pt>
                <c:pt idx="1">
                  <c:v>34362668</c:v>
                </c:pt>
                <c:pt idx="2">
                  <c:v>32679121</c:v>
                </c:pt>
                <c:pt idx="3">
                  <c:v>354681</c:v>
                </c:pt>
                <c:pt idx="4">
                  <c:v>-20225961</c:v>
                </c:pt>
              </c:numCache>
            </c:numRef>
          </c:val>
          <c:extLst xmlns:c16r2="http://schemas.microsoft.com/office/drawing/2015/06/chart">
            <c:ext xmlns:c16="http://schemas.microsoft.com/office/drawing/2014/chart" uri="{C3380CC4-5D6E-409C-BE32-E72D297353CC}">
              <c16:uniqueId val="{00000000-B860-434A-8244-54CDDCACCE8A}"/>
            </c:ext>
          </c:extLst>
        </c:ser>
        <c:dLbls>
          <c:showLegendKey val="0"/>
          <c:showVal val="0"/>
          <c:showCatName val="0"/>
          <c:showSerName val="0"/>
          <c:showPercent val="0"/>
          <c:showBubbleSize val="0"/>
        </c:dLbls>
        <c:gapWidth val="219"/>
        <c:overlap val="-27"/>
        <c:axId val="132358144"/>
        <c:axId val="175880960"/>
      </c:barChart>
      <c:catAx>
        <c:axId val="132358144"/>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5880960"/>
        <c:crosses val="autoZero"/>
        <c:auto val="1"/>
        <c:lblAlgn val="ctr"/>
        <c:lblOffset val="100"/>
        <c:noMultiLvlLbl val="0"/>
      </c:catAx>
      <c:valAx>
        <c:axId val="175880960"/>
        <c:scaling>
          <c:orientation val="minMax"/>
          <c:max val="700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23581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5345411498438"/>
          <c:y val="3.1761195486761505E-2"/>
          <c:w val="0.8932915014125804"/>
          <c:h val="0.75794716228720949"/>
        </c:manualLayout>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w="19050">
              <a:solidFill>
                <a:schemeClr val="tx1"/>
              </a:solidFill>
            </a:ln>
            <a:effectLst/>
          </c:spPr>
          <c:invertIfNegative val="0"/>
          <c:cat>
            <c:strRef>
              <c:f>Sheet1!$A$2:$A$10</c:f>
              <c:strCache>
                <c:ptCount val="9"/>
                <c:pt idx="0">
                  <c:v>Portsmouth</c:v>
                </c:pt>
                <c:pt idx="1">
                  <c:v>Hanover</c:v>
                </c:pt>
                <c:pt idx="2">
                  <c:v>Windham</c:v>
                </c:pt>
                <c:pt idx="3">
                  <c:v>Exeter</c:v>
                </c:pt>
                <c:pt idx="4">
                  <c:v>State</c:v>
                </c:pt>
                <c:pt idx="5">
                  <c:v>Franklin</c:v>
                </c:pt>
                <c:pt idx="6">
                  <c:v>Pittsfield</c:v>
                </c:pt>
                <c:pt idx="7">
                  <c:v>Berlin</c:v>
                </c:pt>
                <c:pt idx="8">
                  <c:v>Claremont</c:v>
                </c:pt>
              </c:strCache>
            </c:strRef>
          </c:cat>
          <c:val>
            <c:numRef>
              <c:f>Sheet1!$B$2:$B$10</c:f>
              <c:numCache>
                <c:formatCode>0.0%</c:formatCode>
                <c:ptCount val="9"/>
                <c:pt idx="0">
                  <c:v>0.41942397624390693</c:v>
                </c:pt>
                <c:pt idx="1">
                  <c:v>0.28878374158996722</c:v>
                </c:pt>
                <c:pt idx="2">
                  <c:v>0.19907448132295036</c:v>
                </c:pt>
                <c:pt idx="3">
                  <c:v>0.17588190141913085</c:v>
                </c:pt>
                <c:pt idx="4">
                  <c:v>5.2111259124879128E-2</c:v>
                </c:pt>
                <c:pt idx="5">
                  <c:v>-0.11363474817847063</c:v>
                </c:pt>
                <c:pt idx="6">
                  <c:v>-0.1150547499312724</c:v>
                </c:pt>
                <c:pt idx="7">
                  <c:v>-0.18063260772288858</c:v>
                </c:pt>
                <c:pt idx="8">
                  <c:v>-0.20341474124110959</c:v>
                </c:pt>
              </c:numCache>
            </c:numRef>
          </c:val>
          <c:extLst xmlns:c16r2="http://schemas.microsoft.com/office/drawing/2015/06/chart">
            <c:ext xmlns:c16="http://schemas.microsoft.com/office/drawing/2014/chart" uri="{C3380CC4-5D6E-409C-BE32-E72D297353CC}">
              <c16:uniqueId val="{00000000-BAA1-E84F-9A59-7AE5B42B8C01}"/>
            </c:ext>
          </c:extLst>
        </c:ser>
        <c:dLbls>
          <c:showLegendKey val="0"/>
          <c:showVal val="0"/>
          <c:showCatName val="0"/>
          <c:showSerName val="0"/>
          <c:showPercent val="0"/>
          <c:showBubbleSize val="0"/>
        </c:dLbls>
        <c:gapWidth val="219"/>
        <c:overlap val="-27"/>
        <c:axId val="137292288"/>
        <c:axId val="137421952"/>
      </c:barChart>
      <c:catAx>
        <c:axId val="137292288"/>
        <c:scaling>
          <c:orientation val="minMax"/>
        </c:scaling>
        <c:delete val="0"/>
        <c:axPos val="b"/>
        <c:numFmt formatCode="General" sourceLinked="1"/>
        <c:majorTickMark val="cross"/>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7421952"/>
        <c:crosses val="autoZero"/>
        <c:auto val="1"/>
        <c:lblAlgn val="ctr"/>
        <c:lblOffset val="100"/>
        <c:noMultiLvlLbl val="0"/>
      </c:catAx>
      <c:valAx>
        <c:axId val="13742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7292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0.27502</cdr:x>
      <cdr:y>0.16757</cdr:y>
    </cdr:from>
    <cdr:to>
      <cdr:x>0.38775</cdr:x>
      <cdr:y>0.22975</cdr:y>
    </cdr:to>
    <cdr:sp macro="" textlink="">
      <cdr:nvSpPr>
        <cdr:cNvPr id="7" name="TextBox 6">
          <a:extLst xmlns:a="http://schemas.openxmlformats.org/drawingml/2006/main">
            <a:ext uri="{FF2B5EF4-FFF2-40B4-BE49-F238E27FC236}">
              <a16:creationId xmlns:a16="http://schemas.microsoft.com/office/drawing/2014/main" xmlns="" id="{680AABE8-C59D-384E-B103-956BAD0E2023}"/>
            </a:ext>
          </a:extLst>
        </cdr:cNvPr>
        <cdr:cNvSpPr txBox="1"/>
      </cdr:nvSpPr>
      <cdr:spPr>
        <a:xfrm xmlns:a="http://schemas.openxmlformats.org/drawingml/2006/main">
          <a:off x="2368348" y="884129"/>
          <a:ext cx="970782" cy="3280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County</a:t>
          </a:r>
        </a:p>
      </cdr:txBody>
    </cdr:sp>
  </cdr:relSizeAnchor>
  <cdr:relSizeAnchor xmlns:cdr="http://schemas.openxmlformats.org/drawingml/2006/chartDrawing">
    <cdr:from>
      <cdr:x>0.27387</cdr:x>
      <cdr:y>0.09536</cdr:y>
    </cdr:from>
    <cdr:to>
      <cdr:x>0.44188</cdr:x>
      <cdr:y>0.1461</cdr:y>
    </cdr:to>
    <cdr:sp macro="" textlink="">
      <cdr:nvSpPr>
        <cdr:cNvPr id="8" name="TextBox 7">
          <a:extLst xmlns:a="http://schemas.openxmlformats.org/drawingml/2006/main">
            <a:ext uri="{FF2B5EF4-FFF2-40B4-BE49-F238E27FC236}">
              <a16:creationId xmlns:a16="http://schemas.microsoft.com/office/drawing/2014/main" xmlns="" id="{EE217743-0FA2-CB4D-B2B6-A582E85E0B4A}"/>
            </a:ext>
          </a:extLst>
        </cdr:cNvPr>
        <cdr:cNvSpPr txBox="1"/>
      </cdr:nvSpPr>
      <cdr:spPr>
        <a:xfrm xmlns:a="http://schemas.openxmlformats.org/drawingml/2006/main">
          <a:off x="2358409" y="503129"/>
          <a:ext cx="1446854" cy="2677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State School </a:t>
          </a:r>
          <a:r>
            <a:rPr lang="en-US" sz="1400" b="1" dirty="0"/>
            <a:t>education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1440" tIns="45720" rIns="91440" bIns="45720" rtlCol="0"/>
          <a:lstStyle>
            <a:lvl1pPr algn="r">
              <a:defRPr sz="1200"/>
            </a:lvl1pPr>
          </a:lstStyle>
          <a:p>
            <a:fld id="{3963C3C4-5E45-4E91-9E50-2B8BF1A5E7BD}" type="datetimeFigureOut">
              <a:rPr lang="en-US" smtClean="0"/>
              <a:t>3/5/2020</a:t>
            </a:fld>
            <a:endParaRPr lang="en-US"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1440" tIns="45720" rIns="91440" bIns="45720" rtlCol="0" anchor="b"/>
          <a:lstStyle>
            <a:lvl1pPr algn="r">
              <a:defRPr sz="1200"/>
            </a:lvl1pPr>
          </a:lstStyle>
          <a:p>
            <a:fld id="{C7FE7292-5285-4FFC-8131-10296C63D433}" type="slidenum">
              <a:rPr lang="en-US" smtClean="0"/>
              <a:t>‹#›</a:t>
            </a:fld>
            <a:endParaRPr lang="en-US" dirty="0"/>
          </a:p>
        </p:txBody>
      </p:sp>
    </p:spTree>
    <p:extLst>
      <p:ext uri="{BB962C8B-B14F-4D97-AF65-F5344CB8AC3E}">
        <p14:creationId xmlns:p14="http://schemas.microsoft.com/office/powerpoint/2010/main" val="3301671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0435" y="4421823"/>
            <a:ext cx="5172393" cy="4189095"/>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1pPr>
            <a:lvl2pPr marL="914400" marR="0" lvl="1"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2pPr>
            <a:lvl3pPr marL="1371600" marR="0" lvl="2"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931325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31" name="Google Shape;131;p1: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13" name="Google Shape;213;p18: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940436" y="4421824"/>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19" name="Google Shape;219;p19: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4" name="Google Shape;224;p20: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9" name="Google Shape;229;p21: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34" name="Google Shape;234;p22: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39" name="Google Shape;239;p23: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9" name="Google Shape;269;p28: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1:notes"/>
          <p:cNvSpPr txBox="1">
            <a:spLocks noGrp="1"/>
          </p:cNvSpPr>
          <p:nvPr>
            <p:ph type="body" idx="1"/>
          </p:nvPr>
        </p:nvSpPr>
        <p:spPr>
          <a:xfrm>
            <a:off x="940435" y="4421823"/>
            <a:ext cx="5172393" cy="4189095"/>
          </a:xfrm>
          <a:prstGeom prst="rect">
            <a:avLst/>
          </a:prstGeom>
        </p:spPr>
        <p:txBody>
          <a:bodyPr spcFirstLastPara="1" wrap="square" lIns="91420" tIns="45697" rIns="91420" bIns="45697" anchor="t" anchorCtr="0">
            <a:noAutofit/>
          </a:bodyPr>
          <a:lstStyle/>
          <a:p>
            <a:pPr marL="0" indent="0"/>
            <a:endParaRPr dirty="0"/>
          </a:p>
        </p:txBody>
      </p:sp>
      <p:sp>
        <p:nvSpPr>
          <p:cNvPr id="202" name="Google Shape;202;p31: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2: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95" name="Google Shape;295;p32: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940435" y="4421823"/>
            <a:ext cx="5172393" cy="4189095"/>
          </a:xfrm>
          <a:prstGeom prst="rect">
            <a:avLst/>
          </a:prstGeom>
        </p:spPr>
        <p:txBody>
          <a:bodyPr spcFirstLastPara="1" wrap="square" lIns="91420" tIns="45697" rIns="91420" bIns="45697" anchor="t" anchorCtr="0">
            <a:noAutofit/>
          </a:bodyPr>
          <a:lstStyle/>
          <a:p>
            <a:pPr marL="0" indent="0"/>
            <a:endParaRPr dirty="0"/>
          </a:p>
        </p:txBody>
      </p:sp>
      <p:sp>
        <p:nvSpPr>
          <p:cNvPr id="79" name="Google Shape;79;p2: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48" name="Google Shape;148;p4: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940435" y="4421823"/>
            <a:ext cx="5172393" cy="4189095"/>
          </a:xfrm>
          <a:prstGeom prst="rect">
            <a:avLst/>
          </a:prstGeom>
        </p:spPr>
        <p:txBody>
          <a:bodyPr spcFirstLastPara="1" wrap="square" lIns="91420" tIns="45697" rIns="91420" bIns="45697" anchor="t" anchorCtr="0">
            <a:noAutofit/>
          </a:bodyPr>
          <a:lstStyle/>
          <a:p>
            <a:pPr marL="0" indent="0"/>
            <a:endParaRPr dirty="0"/>
          </a:p>
        </p:txBody>
      </p:sp>
      <p:sp>
        <p:nvSpPr>
          <p:cNvPr id="94" name="Google Shape;94;p5: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59" name="Google Shape;159;p6: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cd69679f_0_281:notes"/>
          <p:cNvSpPr txBox="1">
            <a:spLocks noGrp="1"/>
          </p:cNvSpPr>
          <p:nvPr>
            <p:ph type="body" idx="1"/>
          </p:nvPr>
        </p:nvSpPr>
        <p:spPr>
          <a:xfrm>
            <a:off x="940435" y="4421823"/>
            <a:ext cx="5172393" cy="4189095"/>
          </a:xfrm>
          <a:prstGeom prst="rect">
            <a:avLst/>
          </a:prstGeom>
        </p:spPr>
        <p:txBody>
          <a:bodyPr spcFirstLastPara="1" wrap="square" lIns="93162" tIns="46568" rIns="93162" bIns="46568" anchor="t" anchorCtr="0">
            <a:noAutofit/>
          </a:bodyPr>
          <a:lstStyle/>
          <a:p>
            <a:pPr marL="0" indent="0">
              <a:spcBef>
                <a:spcPts val="408"/>
              </a:spcBef>
            </a:pPr>
            <a:endParaRPr dirty="0"/>
          </a:p>
        </p:txBody>
      </p:sp>
      <p:sp>
        <p:nvSpPr>
          <p:cNvPr id="190" name="Google Shape;190;g57cd69679f_0_281: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2" name="Google Shape;202;p12: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8" name="Google Shape;208;p13: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940435" y="4421823"/>
            <a:ext cx="5172393" cy="4189095"/>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13" name="Google Shape;213;p18:notes"/>
          <p:cNvSpPr>
            <a:spLocks noGrp="1" noRot="1" noChangeAspect="1"/>
          </p:cNvSpPr>
          <p:nvPr>
            <p:ph type="sldImg" idx="2"/>
          </p:nvPr>
        </p:nvSpPr>
        <p:spPr>
          <a:xfrm>
            <a:off x="1200150" y="696913"/>
            <a:ext cx="4652963"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4" name="Google Shape;54;p13"/>
          <p:cNvSpPr txBox="1">
            <a:spLocks noGrp="1"/>
          </p:cNvSpPr>
          <p:nvPr>
            <p:ph type="body" idx="1"/>
          </p:nvPr>
        </p:nvSpPr>
        <p:spPr>
          <a:xfrm>
            <a:off x="685800" y="1981200"/>
            <a:ext cx="7772400" cy="41148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5" name="Google Shape;55;p13"/>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515100" y="609600"/>
            <a:ext cx="1943100" cy="54864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8" name="Google Shape;58;p14"/>
          <p:cNvSpPr txBox="1">
            <a:spLocks noGrp="1"/>
          </p:cNvSpPr>
          <p:nvPr>
            <p:ph type="body" idx="1"/>
          </p:nvPr>
        </p:nvSpPr>
        <p:spPr>
          <a:xfrm>
            <a:off x="685800" y="609600"/>
            <a:ext cx="5676900" cy="54864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9" name="Google Shape;59;p14"/>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2" name="Google Shape;62;p15"/>
          <p:cNvSpPr txBox="1">
            <a:spLocks noGrp="1"/>
          </p:cNvSpPr>
          <p:nvPr>
            <p:ph type="body" idx="1"/>
          </p:nvPr>
        </p:nvSpPr>
        <p:spPr>
          <a:xfrm>
            <a:off x="685800" y="1981200"/>
            <a:ext cx="3810000" cy="41148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63" name="Google Shape;63;p15"/>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1">
  <p:cSld name="Content 2">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85800" y="609600"/>
            <a:ext cx="7772400" cy="54864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700"/>
              </a:spcBef>
              <a:spcAft>
                <a:spcPts val="0"/>
              </a:spcAft>
              <a:buClr>
                <a:srgbClr val="000000"/>
              </a:buClr>
              <a:buSzPts val="1800"/>
              <a:buChar char="•"/>
              <a:defRPr/>
            </a:lvl1pPr>
            <a:lvl2pPr marL="914400" lvl="1" indent="-342900" algn="l" rtl="0">
              <a:lnSpc>
                <a:spcPct val="100000"/>
              </a:lnSpc>
              <a:spcBef>
                <a:spcPts val="700"/>
              </a:spcBef>
              <a:spcAft>
                <a:spcPts val="0"/>
              </a:spcAft>
              <a:buClr>
                <a:srgbClr val="000000"/>
              </a:buClr>
              <a:buSzPts val="1800"/>
              <a:buChar char="–"/>
              <a:defRPr/>
            </a:lvl2pPr>
            <a:lvl3pPr marL="1371600" lvl="2" indent="-342900" algn="l" rtl="0">
              <a:lnSpc>
                <a:spcPct val="100000"/>
              </a:lnSpc>
              <a:spcBef>
                <a:spcPts val="700"/>
              </a:spcBef>
              <a:spcAft>
                <a:spcPts val="0"/>
              </a:spcAft>
              <a:buClr>
                <a:srgbClr val="000000"/>
              </a:buClr>
              <a:buSzPts val="1800"/>
              <a:buChar char="•"/>
              <a:defRPr/>
            </a:lvl3pPr>
            <a:lvl4pPr marL="1828800" lvl="3" indent="-342900" algn="l" rtl="0">
              <a:lnSpc>
                <a:spcPct val="100000"/>
              </a:lnSpc>
              <a:spcBef>
                <a:spcPts val="700"/>
              </a:spcBef>
              <a:spcAft>
                <a:spcPts val="0"/>
              </a:spcAft>
              <a:buClr>
                <a:srgbClr val="000000"/>
              </a:buClr>
              <a:buSzPts val="1800"/>
              <a:buChar char="–"/>
              <a:defRPr/>
            </a:lvl4pPr>
            <a:lvl5pPr marL="2286000" lvl="4" indent="-342900" algn="l" rtl="0">
              <a:lnSpc>
                <a:spcPct val="100000"/>
              </a:lnSpc>
              <a:spcBef>
                <a:spcPts val="700"/>
              </a:spcBef>
              <a:spcAft>
                <a:spcPts val="0"/>
              </a:spcAft>
              <a:buClr>
                <a:srgbClr val="000000"/>
              </a:buClr>
              <a:buSzPts val="1800"/>
              <a:buChar char="»"/>
              <a:defRPr/>
            </a:lvl5pPr>
            <a:lvl6pPr marL="2743200" lvl="5" indent="-342900" algn="l" rtl="0">
              <a:lnSpc>
                <a:spcPct val="100000"/>
              </a:lnSpc>
              <a:spcBef>
                <a:spcPts val="700"/>
              </a:spcBef>
              <a:spcAft>
                <a:spcPts val="0"/>
              </a:spcAft>
              <a:buClr>
                <a:srgbClr val="000000"/>
              </a:buClr>
              <a:buSzPts val="1800"/>
              <a:buChar char="»"/>
              <a:defRPr/>
            </a:lvl6pPr>
            <a:lvl7pPr marL="3200400" lvl="6" indent="-342900" algn="l" rtl="0">
              <a:lnSpc>
                <a:spcPct val="100000"/>
              </a:lnSpc>
              <a:spcBef>
                <a:spcPts val="700"/>
              </a:spcBef>
              <a:spcAft>
                <a:spcPts val="0"/>
              </a:spcAft>
              <a:buClr>
                <a:srgbClr val="000000"/>
              </a:buClr>
              <a:buSzPts val="1800"/>
              <a:buChar char="»"/>
              <a:defRPr/>
            </a:lvl7pPr>
            <a:lvl8pPr marL="3657600" lvl="7" indent="-342900" algn="l" rtl="0">
              <a:lnSpc>
                <a:spcPct val="100000"/>
              </a:lnSpc>
              <a:spcBef>
                <a:spcPts val="700"/>
              </a:spcBef>
              <a:spcAft>
                <a:spcPts val="0"/>
              </a:spcAft>
              <a:buClr>
                <a:srgbClr val="000000"/>
              </a:buClr>
              <a:buSzPts val="1800"/>
              <a:buChar char="»"/>
              <a:defRPr/>
            </a:lvl8pPr>
            <a:lvl9pPr marL="4114800" lvl="8" indent="-342900" algn="l" rtl="0">
              <a:lnSpc>
                <a:spcPct val="100000"/>
              </a:lnSpc>
              <a:spcBef>
                <a:spcPts val="700"/>
              </a:spcBef>
              <a:spcAft>
                <a:spcPts val="0"/>
              </a:spcAft>
              <a:buClr>
                <a:srgbClr val="000000"/>
              </a:buClr>
              <a:buSzPts val="1800"/>
              <a:buChar char="»"/>
              <a:defRPr/>
            </a:lvl9pPr>
          </a:lstStyle>
          <a:p>
            <a:endParaRPr/>
          </a:p>
        </p:txBody>
      </p:sp>
      <p:sp>
        <p:nvSpPr>
          <p:cNvPr id="66" name="Google Shape;66;p16"/>
          <p:cNvSpPr txBox="1">
            <a:spLocks noGrp="1"/>
          </p:cNvSpPr>
          <p:nvPr>
            <p:ph type="sldNum" idx="12"/>
          </p:nvPr>
        </p:nvSpPr>
        <p:spPr>
          <a:xfrm>
            <a:off x="8176265" y="6248400"/>
            <a:ext cx="282000" cy="2871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lstStyle>
            <a:lvl1pPr lvl="0" algn="l">
              <a:lnSpc>
                <a:spcPct val="100000"/>
              </a:lnSpc>
              <a:spcBef>
                <a:spcPts val="0"/>
              </a:spcBef>
              <a:spcAft>
                <a:spcPts val="0"/>
              </a:spcAft>
              <a:buClr>
                <a:srgbClr val="000000"/>
              </a:buClr>
              <a:buSzPts val="4000"/>
              <a:buFont typeface="Times New Roman"/>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8"/>
          <p:cNvSpPr txBox="1">
            <a:spLocks noGrp="1"/>
          </p:cNvSpPr>
          <p:nvPr>
            <p:ph type="body" idx="1"/>
          </p:nvPr>
        </p:nvSpPr>
        <p:spPr>
          <a:xfrm>
            <a:off x="722312" y="2906713"/>
            <a:ext cx="7772401" cy="1500189"/>
          </a:xfrm>
          <a:prstGeom prst="rect">
            <a:avLst/>
          </a:prstGeom>
          <a:noFill/>
          <a:ln>
            <a:noFill/>
          </a:ln>
        </p:spPr>
        <p:txBody>
          <a:bodyPr spcFirstLastPara="1" wrap="square" lIns="45700" tIns="45700" rIns="45700" bIns="45700" anchor="b" anchorCtr="0"/>
          <a:lstStyle>
            <a:lvl1pPr marL="457200" lvl="0" indent="-228600" algn="l">
              <a:lnSpc>
                <a:spcPct val="100000"/>
              </a:lnSpc>
              <a:spcBef>
                <a:spcPts val="400"/>
              </a:spcBef>
              <a:spcAft>
                <a:spcPts val="0"/>
              </a:spcAft>
              <a:buClr>
                <a:srgbClr val="000000"/>
              </a:buClr>
              <a:buSzPts val="2000"/>
              <a:buFont typeface="Times New Roman"/>
              <a:buNone/>
              <a:defRPr sz="2000"/>
            </a:lvl1pPr>
            <a:lvl2pPr marL="914400" lvl="1" indent="-228600" algn="l">
              <a:lnSpc>
                <a:spcPct val="100000"/>
              </a:lnSpc>
              <a:spcBef>
                <a:spcPts val="400"/>
              </a:spcBef>
              <a:spcAft>
                <a:spcPts val="0"/>
              </a:spcAft>
              <a:buClr>
                <a:srgbClr val="000000"/>
              </a:buClr>
              <a:buSzPts val="2000"/>
              <a:buFont typeface="Times New Roman"/>
              <a:buNone/>
              <a:defRPr sz="2000"/>
            </a:lvl2pPr>
            <a:lvl3pPr marL="1371600" lvl="2" indent="-228600" algn="l">
              <a:lnSpc>
                <a:spcPct val="100000"/>
              </a:lnSpc>
              <a:spcBef>
                <a:spcPts val="400"/>
              </a:spcBef>
              <a:spcAft>
                <a:spcPts val="0"/>
              </a:spcAft>
              <a:buClr>
                <a:srgbClr val="000000"/>
              </a:buClr>
              <a:buSzPts val="2000"/>
              <a:buFont typeface="Times New Roman"/>
              <a:buNone/>
              <a:defRPr sz="2000"/>
            </a:lvl3pPr>
            <a:lvl4pPr marL="1828800" lvl="3" indent="-228600" algn="l">
              <a:lnSpc>
                <a:spcPct val="100000"/>
              </a:lnSpc>
              <a:spcBef>
                <a:spcPts val="400"/>
              </a:spcBef>
              <a:spcAft>
                <a:spcPts val="0"/>
              </a:spcAft>
              <a:buClr>
                <a:srgbClr val="000000"/>
              </a:buClr>
              <a:buSzPts val="2000"/>
              <a:buFont typeface="Times New Roman"/>
              <a:buNone/>
              <a:defRPr sz="2000"/>
            </a:lvl4pPr>
            <a:lvl5pPr marL="2286000" lvl="4" indent="-228600" algn="l">
              <a:lnSpc>
                <a:spcPct val="100000"/>
              </a:lnSpc>
              <a:spcBef>
                <a:spcPts val="400"/>
              </a:spcBef>
              <a:spcAft>
                <a:spcPts val="0"/>
              </a:spcAft>
              <a:buClr>
                <a:srgbClr val="000000"/>
              </a:buClr>
              <a:buSzPts val="2000"/>
              <a:buFont typeface="Times New Roman"/>
              <a:buNone/>
              <a:defRPr sz="20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2" name="Google Shape;32;p8"/>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24024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47658CD-A041-48FF-8220-32BD92BC269B}" type="datetimeFigureOut">
              <a:rPr lang="en-US" smtClean="0"/>
              <a:t>3/5/2020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2898A65-1AC0-4DE0-A75B-133095DD542E}" type="slidenum">
              <a:rPr lang="en-US" smtClean="0"/>
              <a:t>‹#›</a:t>
            </a:fld>
            <a:endParaRPr lang="en-US" dirty="0"/>
          </a:p>
        </p:txBody>
      </p:sp>
    </p:spTree>
    <p:extLst>
      <p:ext uri="{BB962C8B-B14F-4D97-AF65-F5344CB8AC3E}">
        <p14:creationId xmlns:p14="http://schemas.microsoft.com/office/powerpoint/2010/main" val="158407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658CD-A041-48FF-8220-32BD92BC269B}" type="datetimeFigureOut">
              <a:rPr lang="en-US" smtClean="0"/>
              <a:t>3/5/2020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2898A65-1AC0-4DE0-A75B-133095DD542E}" type="slidenum">
              <a:rPr lang="en-US" smtClean="0"/>
              <a:t>‹#›</a:t>
            </a:fld>
            <a:endParaRPr lang="en-US" dirty="0"/>
          </a:p>
        </p:txBody>
      </p:sp>
    </p:spTree>
    <p:extLst>
      <p:ext uri="{BB962C8B-B14F-4D97-AF65-F5344CB8AC3E}">
        <p14:creationId xmlns:p14="http://schemas.microsoft.com/office/powerpoint/2010/main" val="374008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85800" y="609600"/>
            <a:ext cx="7772400" cy="54864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3" name="Google Shape;13;p3"/>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4"/>
          <p:cNvSpPr txBox="1">
            <a:spLocks noGrp="1"/>
          </p:cNvSpPr>
          <p:nvPr>
            <p:ph type="body" idx="1"/>
          </p:nvPr>
        </p:nvSpPr>
        <p:spPr>
          <a:xfrm>
            <a:off x="685800" y="1981200"/>
            <a:ext cx="7772400" cy="41148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7" name="Google Shape;17;p4"/>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85800" y="2130425"/>
            <a:ext cx="7772400" cy="1470025"/>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5"/>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lstStyle>
            <a:lvl1pPr marL="457200" lvl="0" indent="-228600" algn="ctr">
              <a:lnSpc>
                <a:spcPct val="100000"/>
              </a:lnSpc>
              <a:spcBef>
                <a:spcPts val="700"/>
              </a:spcBef>
              <a:spcAft>
                <a:spcPts val="0"/>
              </a:spcAft>
              <a:buClr>
                <a:srgbClr val="000000"/>
              </a:buClr>
              <a:buSzPts val="1800"/>
              <a:buNone/>
              <a:defRPr/>
            </a:lvl1pPr>
            <a:lvl2pPr marL="914400" lvl="1" indent="-228600" algn="ctr">
              <a:lnSpc>
                <a:spcPct val="100000"/>
              </a:lnSpc>
              <a:spcBef>
                <a:spcPts val="700"/>
              </a:spcBef>
              <a:spcAft>
                <a:spcPts val="0"/>
              </a:spcAft>
              <a:buClr>
                <a:srgbClr val="000000"/>
              </a:buClr>
              <a:buSzPts val="1800"/>
              <a:buNone/>
              <a:defRPr/>
            </a:lvl2pPr>
            <a:lvl3pPr marL="1371600" lvl="2" indent="-228600" algn="ctr">
              <a:lnSpc>
                <a:spcPct val="100000"/>
              </a:lnSpc>
              <a:spcBef>
                <a:spcPts val="700"/>
              </a:spcBef>
              <a:spcAft>
                <a:spcPts val="0"/>
              </a:spcAft>
              <a:buClr>
                <a:srgbClr val="000000"/>
              </a:buClr>
              <a:buSzPts val="1800"/>
              <a:buNone/>
              <a:defRPr/>
            </a:lvl3pPr>
            <a:lvl4pPr marL="1828800" lvl="3" indent="-228600" algn="ctr">
              <a:lnSpc>
                <a:spcPct val="100000"/>
              </a:lnSpc>
              <a:spcBef>
                <a:spcPts val="700"/>
              </a:spcBef>
              <a:spcAft>
                <a:spcPts val="0"/>
              </a:spcAft>
              <a:buClr>
                <a:srgbClr val="000000"/>
              </a:buClr>
              <a:buSzPts val="1800"/>
              <a:buNone/>
              <a:defRPr/>
            </a:lvl4pPr>
            <a:lvl5pPr marL="2286000" lvl="4" indent="-228600" algn="ctr">
              <a:lnSpc>
                <a:spcPct val="100000"/>
              </a:lnSpc>
              <a:spcBef>
                <a:spcPts val="700"/>
              </a:spcBef>
              <a:spcAft>
                <a:spcPts val="0"/>
              </a:spcAft>
              <a:buClr>
                <a:srgbClr val="000000"/>
              </a:buClr>
              <a:buSzPts val="1800"/>
              <a:buNone/>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1" name="Google Shape;21;p5"/>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6"/>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9"/>
          <p:cNvSpPr txBox="1">
            <a:spLocks noGrp="1"/>
          </p:cNvSpPr>
          <p:nvPr>
            <p:ph type="body" idx="1"/>
          </p:nvPr>
        </p:nvSpPr>
        <p:spPr>
          <a:xfrm>
            <a:off x="685800" y="1981200"/>
            <a:ext cx="3810000" cy="4114800"/>
          </a:xfrm>
          <a:prstGeom prst="rect">
            <a:avLst/>
          </a:prstGeom>
          <a:noFill/>
          <a:ln>
            <a:noFill/>
          </a:ln>
        </p:spPr>
        <p:txBody>
          <a:bodyPr spcFirstLastPara="1" wrap="square" lIns="45700" tIns="45700" rIns="45700" bIns="45700" anchor="t" anchorCtr="0"/>
          <a:lstStyle>
            <a:lvl1pPr marL="457200" lvl="0" indent="-406400" algn="l">
              <a:lnSpc>
                <a:spcPct val="100000"/>
              </a:lnSpc>
              <a:spcBef>
                <a:spcPts val="600"/>
              </a:spcBef>
              <a:spcAft>
                <a:spcPts val="0"/>
              </a:spcAft>
              <a:buClr>
                <a:srgbClr val="000000"/>
              </a:buClr>
              <a:buSzPts val="2800"/>
              <a:buFont typeface="Times New Roman"/>
              <a:buChar char="•"/>
              <a:defRPr sz="2800"/>
            </a:lvl1pPr>
            <a:lvl2pPr marL="914400" lvl="1" indent="-406400" algn="l">
              <a:lnSpc>
                <a:spcPct val="100000"/>
              </a:lnSpc>
              <a:spcBef>
                <a:spcPts val="600"/>
              </a:spcBef>
              <a:spcAft>
                <a:spcPts val="0"/>
              </a:spcAft>
              <a:buClr>
                <a:srgbClr val="000000"/>
              </a:buClr>
              <a:buSzPts val="2800"/>
              <a:buFont typeface="Times New Roman"/>
              <a:buChar char="–"/>
              <a:defRPr sz="2800"/>
            </a:lvl2pPr>
            <a:lvl3pPr marL="1371600" lvl="2" indent="-406400" algn="l">
              <a:lnSpc>
                <a:spcPct val="100000"/>
              </a:lnSpc>
              <a:spcBef>
                <a:spcPts val="600"/>
              </a:spcBef>
              <a:spcAft>
                <a:spcPts val="0"/>
              </a:spcAft>
              <a:buClr>
                <a:srgbClr val="000000"/>
              </a:buClr>
              <a:buSzPts val="2800"/>
              <a:buFont typeface="Times New Roman"/>
              <a:buChar char="•"/>
              <a:defRPr sz="2800"/>
            </a:lvl3pPr>
            <a:lvl4pPr marL="1828800" lvl="3" indent="-406400" algn="l">
              <a:lnSpc>
                <a:spcPct val="100000"/>
              </a:lnSpc>
              <a:spcBef>
                <a:spcPts val="600"/>
              </a:spcBef>
              <a:spcAft>
                <a:spcPts val="0"/>
              </a:spcAft>
              <a:buClr>
                <a:srgbClr val="000000"/>
              </a:buClr>
              <a:buSzPts val="2800"/>
              <a:buFont typeface="Times New Roman"/>
              <a:buChar char="–"/>
              <a:defRPr sz="2800"/>
            </a:lvl4pPr>
            <a:lvl5pPr marL="2286000" lvl="4" indent="-406400" algn="l">
              <a:lnSpc>
                <a:spcPct val="100000"/>
              </a:lnSpc>
              <a:spcBef>
                <a:spcPts val="600"/>
              </a:spcBef>
              <a:spcAft>
                <a:spcPts val="0"/>
              </a:spcAft>
              <a:buClr>
                <a:srgbClr val="000000"/>
              </a:buClr>
              <a:buSzPts val="2800"/>
              <a:buFont typeface="Times New Roman"/>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6" name="Google Shape;36;p9"/>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9" name="Google Shape;39;p10"/>
          <p:cNvSpPr txBox="1">
            <a:spLocks noGrp="1"/>
          </p:cNvSpPr>
          <p:nvPr>
            <p:ph type="body" idx="1"/>
          </p:nvPr>
        </p:nvSpPr>
        <p:spPr>
          <a:xfrm>
            <a:off x="457200" y="1535112"/>
            <a:ext cx="4040188" cy="639763"/>
          </a:xfrm>
          <a:prstGeom prst="rect">
            <a:avLst/>
          </a:prstGeom>
          <a:noFill/>
          <a:ln>
            <a:noFill/>
          </a:ln>
        </p:spPr>
        <p:txBody>
          <a:bodyPr spcFirstLastPara="1" wrap="square" lIns="45700" tIns="45700" rIns="45700" bIns="45700" anchor="b" anchorCtr="0"/>
          <a:lstStyle>
            <a:lvl1pPr marL="457200" lvl="0" indent="-228600" algn="l">
              <a:lnSpc>
                <a:spcPct val="100000"/>
              </a:lnSpc>
              <a:spcBef>
                <a:spcPts val="500"/>
              </a:spcBef>
              <a:spcAft>
                <a:spcPts val="0"/>
              </a:spcAft>
              <a:buClr>
                <a:srgbClr val="000000"/>
              </a:buClr>
              <a:buSzPts val="2400"/>
              <a:buFont typeface="Times New Roman"/>
              <a:buNone/>
              <a:defRPr sz="2400" b="1"/>
            </a:lvl1pPr>
            <a:lvl2pPr marL="914400" lvl="1" indent="-228600" algn="l">
              <a:lnSpc>
                <a:spcPct val="100000"/>
              </a:lnSpc>
              <a:spcBef>
                <a:spcPts val="500"/>
              </a:spcBef>
              <a:spcAft>
                <a:spcPts val="0"/>
              </a:spcAft>
              <a:buClr>
                <a:srgbClr val="000000"/>
              </a:buClr>
              <a:buSzPts val="2400"/>
              <a:buFont typeface="Times New Roman"/>
              <a:buNone/>
              <a:defRPr sz="2400" b="1"/>
            </a:lvl2pPr>
            <a:lvl3pPr marL="1371600" lvl="2" indent="-228600" algn="l">
              <a:lnSpc>
                <a:spcPct val="100000"/>
              </a:lnSpc>
              <a:spcBef>
                <a:spcPts val="500"/>
              </a:spcBef>
              <a:spcAft>
                <a:spcPts val="0"/>
              </a:spcAft>
              <a:buClr>
                <a:srgbClr val="000000"/>
              </a:buClr>
              <a:buSzPts val="2400"/>
              <a:buFont typeface="Times New Roman"/>
              <a:buNone/>
              <a:defRPr sz="2400" b="1"/>
            </a:lvl3pPr>
            <a:lvl4pPr marL="1828800" lvl="3" indent="-228600" algn="l">
              <a:lnSpc>
                <a:spcPct val="100000"/>
              </a:lnSpc>
              <a:spcBef>
                <a:spcPts val="500"/>
              </a:spcBef>
              <a:spcAft>
                <a:spcPts val="0"/>
              </a:spcAft>
              <a:buClr>
                <a:srgbClr val="000000"/>
              </a:buClr>
              <a:buSzPts val="2400"/>
              <a:buFont typeface="Times New Roman"/>
              <a:buNone/>
              <a:defRPr sz="2400" b="1"/>
            </a:lvl4pPr>
            <a:lvl5pPr marL="2286000" lvl="4" indent="-228600" algn="l">
              <a:lnSpc>
                <a:spcPct val="100000"/>
              </a:lnSpc>
              <a:spcBef>
                <a:spcPts val="500"/>
              </a:spcBef>
              <a:spcAft>
                <a:spcPts val="0"/>
              </a:spcAft>
              <a:buClr>
                <a:srgbClr val="000000"/>
              </a:buClr>
              <a:buSzPts val="2400"/>
              <a:buFont typeface="Times New Roman"/>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0" name="Google Shape;40;p10"/>
          <p:cNvSpPr txBox="1">
            <a:spLocks noGrp="1"/>
          </p:cNvSpPr>
          <p:nvPr>
            <p:ph type="body" idx="2"/>
          </p:nvPr>
        </p:nvSpPr>
        <p:spPr>
          <a:xfrm>
            <a:off x="4645025" y="1535112"/>
            <a:ext cx="4041775" cy="639764"/>
          </a:xfrm>
          <a:prstGeom prst="rect">
            <a:avLst/>
          </a:prstGeom>
          <a:noFill/>
          <a:ln>
            <a:noFill/>
          </a:ln>
        </p:spPr>
        <p:txBody>
          <a:bodyPr spcFirstLastPara="1" wrap="square" lIns="45700" tIns="45700" rIns="45700" bIns="45700" anchor="b"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1" name="Google Shape;41;p10"/>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73050"/>
            <a:ext cx="3008315" cy="1162050"/>
          </a:xfrm>
          <a:prstGeom prst="rect">
            <a:avLst/>
          </a:prstGeom>
          <a:noFill/>
          <a:ln>
            <a:noFill/>
          </a:ln>
        </p:spPr>
        <p:txBody>
          <a:bodyPr spcFirstLastPara="1" wrap="square" lIns="45700" tIns="45700" rIns="45700" bIns="45700" anchor="b" anchorCtr="0"/>
          <a:lstStyle>
            <a:lvl1pPr lvl="0" algn="l">
              <a:lnSpc>
                <a:spcPct val="100000"/>
              </a:lnSpc>
              <a:spcBef>
                <a:spcPts val="0"/>
              </a:spcBef>
              <a:spcAft>
                <a:spcPts val="0"/>
              </a:spcAft>
              <a:buClr>
                <a:srgbClr val="000000"/>
              </a:buClr>
              <a:buSzPts val="2000"/>
              <a:buFont typeface="Times New Roman"/>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4" name="Google Shape;44;p11"/>
          <p:cNvSpPr txBox="1">
            <a:spLocks noGrp="1"/>
          </p:cNvSpPr>
          <p:nvPr>
            <p:ph type="body" idx="1"/>
          </p:nvPr>
        </p:nvSpPr>
        <p:spPr>
          <a:xfrm>
            <a:off x="3575050" y="273050"/>
            <a:ext cx="5111750" cy="585311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5" name="Google Shape;45;p11"/>
          <p:cNvSpPr txBox="1">
            <a:spLocks noGrp="1"/>
          </p:cNvSpPr>
          <p:nvPr>
            <p:ph type="body" idx="2"/>
          </p:nvPr>
        </p:nvSpPr>
        <p:spPr>
          <a:xfrm>
            <a:off x="457198" y="1435100"/>
            <a:ext cx="3008317" cy="469106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6" name="Google Shape;46;p11"/>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1792288" y="4800600"/>
            <a:ext cx="5486402" cy="566738"/>
          </a:xfrm>
          <a:prstGeom prst="rect">
            <a:avLst/>
          </a:prstGeom>
          <a:noFill/>
          <a:ln>
            <a:noFill/>
          </a:ln>
        </p:spPr>
        <p:txBody>
          <a:bodyPr spcFirstLastPara="1" wrap="square" lIns="45700" tIns="45700" rIns="45700" bIns="45700" anchor="b" anchorCtr="0"/>
          <a:lstStyle>
            <a:lvl1pPr lvl="0" algn="l">
              <a:lnSpc>
                <a:spcPct val="100000"/>
              </a:lnSpc>
              <a:spcBef>
                <a:spcPts val="0"/>
              </a:spcBef>
              <a:spcAft>
                <a:spcPts val="0"/>
              </a:spcAft>
              <a:buClr>
                <a:srgbClr val="000000"/>
              </a:buClr>
              <a:buSzPts val="2000"/>
              <a:buFont typeface="Times New Roman"/>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9" name="Google Shape;49;p12"/>
          <p:cNvSpPr>
            <a:spLocks noGrp="1"/>
          </p:cNvSpPr>
          <p:nvPr>
            <p:ph type="pic" idx="2"/>
          </p:nvPr>
        </p:nvSpPr>
        <p:spPr>
          <a:xfrm>
            <a:off x="1792288" y="612775"/>
            <a:ext cx="5486402" cy="4114800"/>
          </a:xfrm>
          <a:prstGeom prst="rect">
            <a:avLst/>
          </a:prstGeom>
          <a:noFill/>
          <a:ln>
            <a:noFill/>
          </a:ln>
        </p:spPr>
        <p:txBody>
          <a:bodyPr spcFirstLastPara="1" wrap="square" lIns="91425" tIns="45700" rIns="91425" bIns="45700" anchor="t" anchorCtr="0"/>
          <a:lstStyle>
            <a:lvl1pPr marR="0" lvl="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9pPr>
          </a:lstStyle>
          <a:p>
            <a:endParaRPr dirty="0"/>
          </a:p>
        </p:txBody>
      </p:sp>
      <p:sp>
        <p:nvSpPr>
          <p:cNvPr id="50" name="Google Shape;50;p12"/>
          <p:cNvSpPr txBox="1">
            <a:spLocks noGrp="1"/>
          </p:cNvSpPr>
          <p:nvPr>
            <p:ph type="body" idx="1"/>
          </p:nvPr>
        </p:nvSpPr>
        <p:spPr>
          <a:xfrm>
            <a:off x="1792288" y="5367337"/>
            <a:ext cx="5486402" cy="804864"/>
          </a:xfrm>
          <a:prstGeom prst="rect">
            <a:avLst/>
          </a:prstGeom>
          <a:noFill/>
          <a:ln>
            <a:noFill/>
          </a:ln>
        </p:spPr>
        <p:txBody>
          <a:bodyPr spcFirstLastPara="1" wrap="square" lIns="45700" tIns="45700" rIns="45700" bIns="45700" anchor="t" anchorCtr="0"/>
          <a:lstStyle>
            <a:lvl1pPr marL="457200" lvl="0" indent="-228600" algn="l">
              <a:lnSpc>
                <a:spcPct val="100000"/>
              </a:lnSpc>
              <a:spcBef>
                <a:spcPts val="300"/>
              </a:spcBef>
              <a:spcAft>
                <a:spcPts val="0"/>
              </a:spcAft>
              <a:buClr>
                <a:srgbClr val="000000"/>
              </a:buClr>
              <a:buSzPts val="1400"/>
              <a:buFont typeface="Times New Roman"/>
              <a:buNone/>
              <a:defRPr sz="1400"/>
            </a:lvl1pPr>
            <a:lvl2pPr marL="914400" lvl="1" indent="-228600" algn="l">
              <a:lnSpc>
                <a:spcPct val="100000"/>
              </a:lnSpc>
              <a:spcBef>
                <a:spcPts val="300"/>
              </a:spcBef>
              <a:spcAft>
                <a:spcPts val="0"/>
              </a:spcAft>
              <a:buClr>
                <a:srgbClr val="000000"/>
              </a:buClr>
              <a:buSzPts val="1400"/>
              <a:buFont typeface="Times New Roman"/>
              <a:buNone/>
              <a:defRPr sz="1400"/>
            </a:lvl2pPr>
            <a:lvl3pPr marL="1371600" lvl="2" indent="-228600" algn="l">
              <a:lnSpc>
                <a:spcPct val="100000"/>
              </a:lnSpc>
              <a:spcBef>
                <a:spcPts val="300"/>
              </a:spcBef>
              <a:spcAft>
                <a:spcPts val="0"/>
              </a:spcAft>
              <a:buClr>
                <a:srgbClr val="000000"/>
              </a:buClr>
              <a:buSzPts val="1400"/>
              <a:buFont typeface="Times New Roman"/>
              <a:buNone/>
              <a:defRPr sz="1400"/>
            </a:lvl3pPr>
            <a:lvl4pPr marL="1828800" lvl="3" indent="-228600" algn="l">
              <a:lnSpc>
                <a:spcPct val="100000"/>
              </a:lnSpc>
              <a:spcBef>
                <a:spcPts val="300"/>
              </a:spcBef>
              <a:spcAft>
                <a:spcPts val="0"/>
              </a:spcAft>
              <a:buClr>
                <a:srgbClr val="000000"/>
              </a:buClr>
              <a:buSzPts val="1400"/>
              <a:buFont typeface="Times New Roman"/>
              <a:buNone/>
              <a:defRPr sz="1400"/>
            </a:lvl4pPr>
            <a:lvl5pPr marL="2286000" lvl="4" indent="-228600" algn="l">
              <a:lnSpc>
                <a:spcPct val="100000"/>
              </a:lnSpc>
              <a:spcBef>
                <a:spcPts val="300"/>
              </a:spcBef>
              <a:spcAft>
                <a:spcPts val="0"/>
              </a:spcAft>
              <a:buClr>
                <a:srgbClr val="000000"/>
              </a:buClr>
              <a:buSzPts val="1400"/>
              <a:buFont typeface="Times New Roman"/>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1" name="Google Shape;51;p12"/>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685800" y="609600"/>
            <a:ext cx="7772400" cy="5486400"/>
          </a:xfrm>
          <a:prstGeom prst="rect">
            <a:avLst/>
          </a:prstGeom>
          <a:noFill/>
          <a:ln>
            <a:noFill/>
          </a:ln>
        </p:spPr>
        <p:txBody>
          <a:bodyPr spcFirstLastPara="1" wrap="square" lIns="45700" tIns="45700" rIns="45700" bIns="45700" anchor="t" anchorCtr="0"/>
          <a:lstStyle>
            <a:lvl1pPr marL="457200" marR="0" lvl="0"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1pPr>
            <a:lvl2pPr marL="914400" marR="0" lvl="1"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2pPr>
            <a:lvl3pPr marL="1371600" marR="0" lvl="2"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3pPr>
            <a:lvl4pPr marL="1828800" marR="0" lvl="3"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4pPr>
            <a:lvl5pPr marL="2286000" marR="0" lvl="4"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5pPr>
            <a:lvl6pPr marL="2743200" marR="0" lvl="5"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6pPr>
            <a:lvl7pPr marL="3200400" marR="0" lvl="6"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7pPr>
            <a:lvl8pPr marL="3657600" marR="0" lvl="7"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8pPr>
            <a:lvl9pPr marL="4114800" marR="0" lvl="8"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9pPr>
          </a:lstStyle>
          <a:p>
            <a:endParaRPr/>
          </a:p>
        </p:txBody>
      </p:sp>
      <p:sp>
        <p:nvSpPr>
          <p:cNvPr id="7" name="Google Shape;7;p1"/>
          <p:cNvSpPr txBox="1">
            <a:spLocks noGrp="1"/>
          </p:cNvSpPr>
          <p:nvPr>
            <p:ph type="title"/>
          </p:nvPr>
        </p:nvSpPr>
        <p:spPr>
          <a:xfrm>
            <a:off x="1370012" y="1371600"/>
            <a:ext cx="7315201" cy="465138"/>
          </a:xfrm>
          <a:prstGeom prst="rect">
            <a:avLst/>
          </a:prstGeom>
          <a:noFill/>
          <a:ln>
            <a:noFill/>
          </a:ln>
        </p:spPr>
        <p:txBody>
          <a:bodyPr spcFirstLastPara="1" wrap="square" lIns="45700" tIns="45700" rIns="45700" bIns="45700" anchor="ctr" anchorCtr="0"/>
          <a:lstStyle>
            <a:lvl1pPr marR="0" lvl="0"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81" r:id="rId14"/>
    <p:sldLayoutId id="2147483683" r:id="rId15"/>
    <p:sldLayoutId id="214748368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ughallnh@comcast.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p:nvPr/>
        </p:nvSpPr>
        <p:spPr>
          <a:xfrm>
            <a:off x="1127342" y="388305"/>
            <a:ext cx="6889315" cy="1302709"/>
          </a:xfrm>
          <a:prstGeom prst="rect">
            <a:avLst/>
          </a:prstGeom>
          <a:noFill/>
          <a:ln>
            <a:noFill/>
          </a:ln>
        </p:spPr>
        <p:txBody>
          <a:bodyPr spcFirstLastPara="1" wrap="square" lIns="45700" tIns="45700" rIns="45700" bIns="45700" anchor="t" anchorCtr="0">
            <a:noAutofit/>
          </a:bodyPr>
          <a:lstStyle/>
          <a:p>
            <a:pPr marL="0" marR="0" lvl="0" indent="0" algn="ctr" rtl="0">
              <a:lnSpc>
                <a:spcPct val="75000"/>
              </a:lnSpc>
              <a:spcBef>
                <a:spcPts val="0"/>
              </a:spcBef>
              <a:spcAft>
                <a:spcPts val="0"/>
              </a:spcAft>
              <a:buClr>
                <a:srgbClr val="000000"/>
              </a:buClr>
              <a:buSzPts val="2800"/>
              <a:buFont typeface="Times New Roman"/>
              <a:buNone/>
            </a:pPr>
            <a:r>
              <a:rPr lang="en-US" sz="2800" b="1" i="0" u="sng" strike="noStrike" cap="none" dirty="0" smtClean="0">
                <a:solidFill>
                  <a:srgbClr val="FF0000"/>
                </a:solidFill>
                <a:latin typeface="+mj-lt"/>
                <a:ea typeface="Times New Roman"/>
                <a:cs typeface="Times New Roman"/>
                <a:sym typeface="Times New Roman"/>
              </a:rPr>
              <a:t>School </a:t>
            </a:r>
            <a:r>
              <a:rPr lang="en-US" sz="2800" b="1" i="0" u="sng" strike="noStrike" cap="none" dirty="0">
                <a:solidFill>
                  <a:srgbClr val="FF0000"/>
                </a:solidFill>
                <a:latin typeface="+mj-lt"/>
                <a:ea typeface="Times New Roman"/>
                <a:cs typeface="Times New Roman"/>
                <a:sym typeface="Times New Roman"/>
              </a:rPr>
              <a:t>Funding </a:t>
            </a:r>
            <a:r>
              <a:rPr lang="en-US" sz="2800" b="1" i="0" u="sng" strike="noStrike" cap="none" dirty="0" smtClean="0">
                <a:solidFill>
                  <a:srgbClr val="FF0000"/>
                </a:solidFill>
                <a:latin typeface="+mj-lt"/>
                <a:ea typeface="Times New Roman"/>
                <a:cs typeface="Times New Roman"/>
                <a:sym typeface="Times New Roman"/>
              </a:rPr>
              <a:t>and Property Taxes</a:t>
            </a:r>
          </a:p>
          <a:p>
            <a:pPr marL="0" marR="0" lvl="0" indent="0" algn="ctr" rtl="0">
              <a:lnSpc>
                <a:spcPct val="75000"/>
              </a:lnSpc>
              <a:spcBef>
                <a:spcPts val="0"/>
              </a:spcBef>
              <a:spcAft>
                <a:spcPts val="0"/>
              </a:spcAft>
              <a:buClr>
                <a:srgbClr val="000000"/>
              </a:buClr>
              <a:buSzPts val="2800"/>
              <a:buFont typeface="Times New Roman"/>
              <a:buNone/>
            </a:pPr>
            <a:endParaRPr sz="1000" dirty="0">
              <a:solidFill>
                <a:srgbClr val="FF0000"/>
              </a:solidFill>
              <a:latin typeface="+mj-lt"/>
            </a:endParaRPr>
          </a:p>
          <a:p>
            <a:pPr marL="0" marR="0" lvl="0" indent="0" algn="ctr" rtl="0">
              <a:lnSpc>
                <a:spcPct val="75000"/>
              </a:lnSpc>
              <a:spcBef>
                <a:spcPts val="600"/>
              </a:spcBef>
              <a:spcAft>
                <a:spcPts val="0"/>
              </a:spcAft>
              <a:buClr>
                <a:srgbClr val="000000"/>
              </a:buClr>
              <a:buSzPts val="2000"/>
              <a:buFont typeface="Times New Roman"/>
              <a:buNone/>
            </a:pPr>
            <a:r>
              <a:rPr lang="en-US" sz="2400" b="1" dirty="0" smtClean="0">
                <a:latin typeface="+mn-lt"/>
                <a:ea typeface="Times New Roman"/>
                <a:cs typeface="Times New Roman"/>
                <a:sym typeface="Times New Roman"/>
              </a:rPr>
              <a:t>John D. Perkins Academy of Marlow</a:t>
            </a:r>
          </a:p>
          <a:p>
            <a:pPr marL="0" marR="0" lvl="0" indent="0" algn="ctr" rtl="0">
              <a:lnSpc>
                <a:spcPct val="75000"/>
              </a:lnSpc>
              <a:spcBef>
                <a:spcPts val="600"/>
              </a:spcBef>
              <a:spcAft>
                <a:spcPts val="0"/>
              </a:spcAft>
              <a:buClr>
                <a:srgbClr val="000000"/>
              </a:buClr>
              <a:buSzPts val="2000"/>
              <a:buFont typeface="Times New Roman"/>
              <a:buNone/>
            </a:pPr>
            <a:r>
              <a:rPr lang="en-US" sz="2400" b="1" dirty="0" smtClean="0">
                <a:latin typeface="+mn-lt"/>
                <a:cs typeface="Times New Roman" panose="02020603050405020304" pitchFamily="18" charset="0"/>
              </a:rPr>
              <a:t>March 5, 2020</a:t>
            </a:r>
            <a:endParaRPr sz="2400" b="1" dirty="0">
              <a:latin typeface="+mn-lt"/>
              <a:cs typeface="Times New Roman" panose="02020603050405020304" pitchFamily="18" charset="0"/>
            </a:endParaRPr>
          </a:p>
        </p:txBody>
      </p:sp>
      <p:sp>
        <p:nvSpPr>
          <p:cNvPr id="134" name="Google Shape;134;p33"/>
          <p:cNvSpPr txBox="1"/>
          <p:nvPr/>
        </p:nvSpPr>
        <p:spPr>
          <a:xfrm>
            <a:off x="1032675" y="5411243"/>
            <a:ext cx="6858000" cy="1102291"/>
          </a:xfrm>
          <a:prstGeom prst="rect">
            <a:avLst/>
          </a:prstGeom>
          <a:noFill/>
          <a:ln>
            <a:noFill/>
          </a:ln>
        </p:spPr>
        <p:txBody>
          <a:bodyPr spcFirstLastPara="1" wrap="square" lIns="45700" tIns="45700" rIns="45700" bIns="45700" anchor="t" anchorCtr="0">
            <a:noAutofit/>
          </a:bodyPr>
          <a:lstStyle/>
          <a:p>
            <a:pPr lvl="0">
              <a:lnSpc>
                <a:spcPct val="75000"/>
              </a:lnSpc>
              <a:buSzPts val="1800"/>
            </a:pPr>
            <a:r>
              <a:rPr lang="en-US" sz="1800" b="1" dirty="0" smtClean="0">
                <a:solidFill>
                  <a:schemeClr val="tx1"/>
                </a:solidFill>
                <a:latin typeface="Arial" pitchFamily="34" charset="0"/>
                <a:ea typeface="Times New Roman"/>
                <a:cs typeface="Arial" pitchFamily="34" charset="0"/>
                <a:sym typeface="Times New Roman"/>
              </a:rPr>
              <a:t>       Presenters</a:t>
            </a:r>
            <a:r>
              <a:rPr lang="en-US" sz="1800" b="1" dirty="0" smtClean="0">
                <a:solidFill>
                  <a:schemeClr val="tx1"/>
                </a:solidFill>
                <a:latin typeface="Arial" pitchFamily="34" charset="0"/>
                <a:ea typeface="Times New Roman"/>
                <a:cs typeface="Arial" pitchFamily="34" charset="0"/>
                <a:sym typeface="Times New Roman"/>
              </a:rPr>
              <a:t>: </a:t>
            </a:r>
            <a:r>
              <a:rPr lang="en-US" sz="1800" b="1" dirty="0" smtClean="0">
                <a:solidFill>
                  <a:schemeClr val="tx1"/>
                </a:solidFill>
                <a:latin typeface="Arial" pitchFamily="34" charset="0"/>
                <a:ea typeface="Times New Roman"/>
                <a:cs typeface="Arial" pitchFamily="34" charset="0"/>
                <a:sym typeface="Times New Roman"/>
              </a:rPr>
              <a:t> John </a:t>
            </a:r>
            <a:r>
              <a:rPr lang="en-US" sz="1800" b="1" dirty="0">
                <a:solidFill>
                  <a:schemeClr val="tx1"/>
                </a:solidFill>
                <a:latin typeface="Arial" pitchFamily="34" charset="0"/>
                <a:ea typeface="Times New Roman"/>
                <a:cs typeface="Arial" pitchFamily="34" charset="0"/>
                <a:sym typeface="Times New Roman"/>
              </a:rPr>
              <a:t>Tobin (jtobinjr@comcast.net</a:t>
            </a:r>
            <a:r>
              <a:rPr lang="en-US" sz="1800" b="1" dirty="0" smtClean="0">
                <a:solidFill>
                  <a:schemeClr val="tx1"/>
                </a:solidFill>
                <a:latin typeface="Arial" pitchFamily="34" charset="0"/>
                <a:ea typeface="Times New Roman"/>
                <a:cs typeface="Arial" pitchFamily="34" charset="0"/>
                <a:sym typeface="Times New Roman"/>
              </a:rPr>
              <a:t>),</a:t>
            </a:r>
            <a:endParaRPr lang="en-US" sz="1800" b="1" dirty="0" smtClean="0">
              <a:solidFill>
                <a:schemeClr val="tx1"/>
              </a:solidFill>
              <a:latin typeface="Arial" pitchFamily="34" charset="0"/>
              <a:ea typeface="Times New Roman"/>
              <a:cs typeface="Arial" pitchFamily="34" charset="0"/>
              <a:sym typeface="Times New Roman"/>
            </a:endParaRPr>
          </a:p>
          <a:p>
            <a:pPr lvl="0" algn="ctr">
              <a:lnSpc>
                <a:spcPct val="75000"/>
              </a:lnSpc>
              <a:buSzPts val="1800"/>
            </a:pPr>
            <a:r>
              <a:rPr lang="en-US" sz="1800" b="1" dirty="0" smtClean="0">
                <a:solidFill>
                  <a:schemeClr val="tx1"/>
                </a:solidFill>
                <a:latin typeface="Arial" pitchFamily="34" charset="0"/>
                <a:ea typeface="Times New Roman"/>
                <a:cs typeface="Arial" pitchFamily="34" charset="0"/>
                <a:sym typeface="Times New Roman"/>
              </a:rPr>
              <a:t>                 </a:t>
            </a:r>
            <a:r>
              <a:rPr lang="en-US" sz="1800" b="1" dirty="0" smtClean="0">
                <a:solidFill>
                  <a:schemeClr val="tx1"/>
                </a:solidFill>
                <a:latin typeface="Arial" pitchFamily="34" charset="0"/>
                <a:ea typeface="Times New Roman"/>
                <a:cs typeface="Arial" pitchFamily="34" charset="0"/>
                <a:sym typeface="Times New Roman"/>
              </a:rPr>
              <a:t>Doug </a:t>
            </a:r>
            <a:r>
              <a:rPr lang="en-US" sz="1800" b="1" dirty="0" smtClean="0">
                <a:solidFill>
                  <a:schemeClr val="tx1"/>
                </a:solidFill>
                <a:latin typeface="Arial" pitchFamily="34" charset="0"/>
                <a:ea typeface="Times New Roman"/>
                <a:cs typeface="Arial" pitchFamily="34" charset="0"/>
                <a:sym typeface="Times New Roman"/>
              </a:rPr>
              <a:t>Hall (</a:t>
            </a:r>
            <a:r>
              <a:rPr lang="en-US" sz="1800" b="1" dirty="0" smtClean="0">
                <a:solidFill>
                  <a:schemeClr val="tx1"/>
                </a:solidFill>
                <a:latin typeface="Arial" pitchFamily="34" charset="0"/>
                <a:ea typeface="Times New Roman"/>
                <a:cs typeface="Arial" pitchFamily="34" charset="0"/>
                <a:sym typeface="Times New Roman"/>
                <a:hlinkClick r:id="rId3"/>
              </a:rPr>
              <a:t>doughallnh@comcast.net</a:t>
            </a:r>
            <a:r>
              <a:rPr lang="en-US" sz="1800" b="1" dirty="0" smtClean="0">
                <a:solidFill>
                  <a:schemeClr val="tx1"/>
                </a:solidFill>
                <a:latin typeface="Arial" pitchFamily="34" charset="0"/>
                <a:ea typeface="Times New Roman"/>
                <a:cs typeface="Arial" pitchFamily="34" charset="0"/>
                <a:sym typeface="Times New Roman"/>
              </a:rPr>
              <a:t>),</a:t>
            </a:r>
          </a:p>
          <a:p>
            <a:pPr lvl="0" algn="ctr">
              <a:lnSpc>
                <a:spcPct val="75000"/>
              </a:lnSpc>
              <a:buSzPts val="1800"/>
            </a:pPr>
            <a:r>
              <a:rPr lang="en-US" sz="1800" b="1" dirty="0" smtClean="0">
                <a:solidFill>
                  <a:schemeClr val="tx1"/>
                </a:solidFill>
                <a:latin typeface="Arial" pitchFamily="34" charset="0"/>
                <a:ea typeface="Times New Roman"/>
                <a:cs typeface="Arial" pitchFamily="34" charset="0"/>
                <a:sym typeface="Times New Roman"/>
              </a:rPr>
              <a:t>                             Kent Hemingway (hemingway.k@gmail.com)</a:t>
            </a:r>
            <a:endParaRPr lang="en-US" sz="1800" b="1" dirty="0" smtClean="0">
              <a:solidFill>
                <a:schemeClr val="tx1"/>
              </a:solidFill>
              <a:latin typeface="Arial" pitchFamily="34" charset="0"/>
              <a:ea typeface="Times New Roman"/>
              <a:cs typeface="Arial" pitchFamily="34" charset="0"/>
              <a:sym typeface="Times New Roman"/>
            </a:endParaRPr>
          </a:p>
          <a:p>
            <a:pPr lvl="0" algn="ctr">
              <a:lnSpc>
                <a:spcPct val="75000"/>
              </a:lnSpc>
              <a:buSzPts val="1800"/>
            </a:pPr>
            <a:endParaRPr lang="en-US" sz="1800" b="1" dirty="0" smtClean="0">
              <a:solidFill>
                <a:schemeClr val="tx1"/>
              </a:solidFill>
              <a:latin typeface="Arial" pitchFamily="34" charset="0"/>
              <a:ea typeface="Times New Roman"/>
              <a:cs typeface="Arial" pitchFamily="34" charset="0"/>
              <a:sym typeface="Times New Roman"/>
            </a:endParaRPr>
          </a:p>
          <a:p>
            <a:pPr lvl="0" algn="ctr">
              <a:lnSpc>
                <a:spcPct val="75000"/>
              </a:lnSpc>
              <a:spcBef>
                <a:spcPts val="600"/>
              </a:spcBef>
              <a:spcAft>
                <a:spcPts val="600"/>
              </a:spcAft>
              <a:buSzPts val="1800"/>
            </a:pPr>
            <a:r>
              <a:rPr lang="en-US" sz="1800" b="1" dirty="0" smtClean="0">
                <a:solidFill>
                  <a:schemeClr val="tx1"/>
                </a:solidFill>
                <a:latin typeface="Arial" pitchFamily="34" charset="0"/>
                <a:ea typeface="Times New Roman"/>
                <a:cs typeface="Arial" pitchFamily="34" charset="0"/>
                <a:sym typeface="Times New Roman"/>
              </a:rPr>
              <a:t>NH </a:t>
            </a:r>
            <a:r>
              <a:rPr lang="en-US" sz="1800" b="1" dirty="0">
                <a:solidFill>
                  <a:schemeClr val="tx1"/>
                </a:solidFill>
                <a:latin typeface="Arial" panose="020B0604020202020204" pitchFamily="34" charset="0"/>
                <a:ea typeface="Times New Roman"/>
                <a:cs typeface="Arial" panose="020B0604020202020204" pitchFamily="34" charset="0"/>
                <a:sym typeface="Times New Roman"/>
              </a:rPr>
              <a:t>School Funding Fairness Project (www.fairfundingnh.org)</a:t>
            </a:r>
            <a:endParaRPr lang="en-US" sz="1800" dirty="0"/>
          </a:p>
          <a:p>
            <a:pPr marL="0" marR="0" lvl="0" indent="0" algn="ctr" rtl="0">
              <a:lnSpc>
                <a:spcPct val="75000"/>
              </a:lnSpc>
              <a:spcBef>
                <a:spcPts val="500"/>
              </a:spcBef>
              <a:spcAft>
                <a:spcPts val="0"/>
              </a:spcAft>
              <a:buClr>
                <a:srgbClr val="000000"/>
              </a:buClr>
              <a:buSzPts val="1800"/>
              <a:buFont typeface="Times New Roman"/>
              <a:buNone/>
            </a:pPr>
            <a:r>
              <a:rPr lang="en-US" sz="1800" b="1" i="0" u="none" strike="noStrike" cap="none" dirty="0" smtClean="0">
                <a:solidFill>
                  <a:srgbClr val="000000"/>
                </a:solidFill>
                <a:latin typeface="Times New Roman"/>
                <a:ea typeface="Times New Roman"/>
                <a:cs typeface="Times New Roman"/>
                <a:sym typeface="Times New Roman"/>
              </a:rPr>
              <a:t>   </a:t>
            </a:r>
            <a:endParaRPr dirty="0"/>
          </a:p>
        </p:txBody>
      </p:sp>
      <p:pic>
        <p:nvPicPr>
          <p:cNvPr id="135" name="Google Shape;135;p33" descr="Picture 10"/>
          <p:cNvPicPr preferRelativeResize="0"/>
          <p:nvPr/>
        </p:nvPicPr>
        <p:blipFill rotWithShape="1">
          <a:blip r:embed="rId4">
            <a:alphaModFix/>
          </a:blip>
          <a:srcRect/>
          <a:stretch/>
        </p:blipFill>
        <p:spPr>
          <a:xfrm>
            <a:off x="1127342" y="1815526"/>
            <a:ext cx="6971778" cy="34203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98450"/>
            <a:ext cx="8658225"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60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DC448375-1938-5C47-9EA8-6EF8BD4525D8}"/>
              </a:ext>
            </a:extLst>
          </p:cNvPr>
          <p:cNvGraphicFramePr/>
          <p:nvPr>
            <p:extLst>
              <p:ext uri="{D42A27DB-BD31-4B8C-83A1-F6EECF244321}">
                <p14:modId xmlns:p14="http://schemas.microsoft.com/office/powerpoint/2010/main" val="3436109383"/>
              </p:ext>
            </p:extLst>
          </p:nvPr>
        </p:nvGraphicFramePr>
        <p:xfrm>
          <a:off x="408008" y="1090135"/>
          <a:ext cx="8611565" cy="550574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49FF68D3-945C-174C-8C3D-E2DCA064874C}"/>
              </a:ext>
            </a:extLst>
          </p:cNvPr>
          <p:cNvSpPr txBox="1"/>
          <p:nvPr/>
        </p:nvSpPr>
        <p:spPr>
          <a:xfrm>
            <a:off x="408008" y="149693"/>
            <a:ext cx="8316410" cy="769441"/>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ea typeface="Segoe UI Historic" panose="020B0502040204020203" pitchFamily="34" charset="0"/>
                <a:cs typeface="Arial" panose="020B0604020202020204" pitchFamily="34" charset="0"/>
              </a:rPr>
              <a:t>Property Taxes and Other Largest NH Taxes in 2018</a:t>
            </a:r>
            <a:br>
              <a:rPr lang="en-US" sz="2400" b="1" dirty="0" smtClean="0">
                <a:solidFill>
                  <a:srgbClr val="FF0000"/>
                </a:solidFill>
                <a:latin typeface="Arial" panose="020B0604020202020204" pitchFamily="34" charset="0"/>
                <a:ea typeface="Segoe UI Historic" panose="020B0502040204020203" pitchFamily="34" charset="0"/>
                <a:cs typeface="Arial" panose="020B0604020202020204" pitchFamily="34" charset="0"/>
              </a:rPr>
            </a:br>
            <a:r>
              <a:rPr lang="en-US" sz="2000" b="1" dirty="0" smtClean="0">
                <a:solidFill>
                  <a:srgbClr val="FF0000"/>
                </a:solidFill>
                <a:latin typeface="Arial" panose="020B0604020202020204" pitchFamily="34" charset="0"/>
                <a:ea typeface="Segoe UI Historic" panose="020B0502040204020203" pitchFamily="34" charset="0"/>
                <a:cs typeface="Arial" panose="020B0604020202020204" pitchFamily="34" charset="0"/>
              </a:rPr>
              <a:t>($ in millions)</a:t>
            </a:r>
            <a:endParaRPr lang="en-US" sz="2000" b="1" dirty="0">
              <a:solidFill>
                <a:srgbClr val="FF0000"/>
              </a:solidFill>
              <a:latin typeface="Arial" panose="020B0604020202020204" pitchFamily="34" charset="0"/>
              <a:ea typeface="Segoe UI Historic" panose="020B0502040204020203"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0267CE31-AE45-BD41-AB3A-B706A657CC22}"/>
              </a:ext>
            </a:extLst>
          </p:cNvPr>
          <p:cNvSpPr txBox="1"/>
          <p:nvPr/>
        </p:nvSpPr>
        <p:spPr>
          <a:xfrm>
            <a:off x="1752599" y="3843010"/>
            <a:ext cx="1151311" cy="523220"/>
          </a:xfrm>
          <a:prstGeom prst="rect">
            <a:avLst/>
          </a:prstGeom>
          <a:noFill/>
        </p:spPr>
        <p:txBody>
          <a:bodyPr wrap="square" rtlCol="0">
            <a:spAutoFit/>
          </a:bodyPr>
          <a:lstStyle/>
          <a:p>
            <a:pPr algn="ctr"/>
            <a:r>
              <a:rPr lang="en-US" sz="1400" b="1" dirty="0"/>
              <a:t>Local </a:t>
            </a:r>
          </a:p>
          <a:p>
            <a:pPr algn="ctr"/>
            <a:r>
              <a:rPr lang="en-US" sz="1400" b="1" dirty="0" smtClean="0"/>
              <a:t>School</a:t>
            </a:r>
            <a:endParaRPr lang="en-US" sz="1400" b="1" dirty="0"/>
          </a:p>
        </p:txBody>
      </p:sp>
      <p:sp>
        <p:nvSpPr>
          <p:cNvPr id="6" name="TextBox 5">
            <a:extLst>
              <a:ext uri="{FF2B5EF4-FFF2-40B4-BE49-F238E27FC236}">
                <a16:creationId xmlns:a16="http://schemas.microsoft.com/office/drawing/2014/main" xmlns="" id="{E9E38814-F0D5-9544-A4CB-F666AFA92FAE}"/>
              </a:ext>
            </a:extLst>
          </p:cNvPr>
          <p:cNvSpPr txBox="1"/>
          <p:nvPr/>
        </p:nvSpPr>
        <p:spPr>
          <a:xfrm>
            <a:off x="1805548" y="2542144"/>
            <a:ext cx="1037012" cy="307777"/>
          </a:xfrm>
          <a:prstGeom prst="rect">
            <a:avLst/>
          </a:prstGeom>
          <a:noFill/>
        </p:spPr>
        <p:txBody>
          <a:bodyPr wrap="square" rtlCol="0">
            <a:spAutoFit/>
          </a:bodyPr>
          <a:lstStyle/>
          <a:p>
            <a:pPr algn="ctr"/>
            <a:r>
              <a:rPr lang="en-US" sz="1400" b="1" dirty="0" smtClean="0"/>
              <a:t>Municipal</a:t>
            </a:r>
            <a:endParaRPr lang="en-US" sz="1400" b="1" dirty="0"/>
          </a:p>
        </p:txBody>
      </p:sp>
      <p:sp>
        <p:nvSpPr>
          <p:cNvPr id="7" name="TextBox 6">
            <a:extLst>
              <a:ext uri="{FF2B5EF4-FFF2-40B4-BE49-F238E27FC236}">
                <a16:creationId xmlns:a16="http://schemas.microsoft.com/office/drawing/2014/main" xmlns="" id="{E9E38814-F0D5-9544-A4CB-F666AFA92FAE}"/>
              </a:ext>
            </a:extLst>
          </p:cNvPr>
          <p:cNvSpPr txBox="1"/>
          <p:nvPr/>
        </p:nvSpPr>
        <p:spPr>
          <a:xfrm>
            <a:off x="3117570" y="5040916"/>
            <a:ext cx="762001" cy="307777"/>
          </a:xfrm>
          <a:prstGeom prst="rect">
            <a:avLst/>
          </a:prstGeom>
          <a:noFill/>
        </p:spPr>
        <p:txBody>
          <a:bodyPr wrap="square" rtlCol="0">
            <a:spAutoFit/>
          </a:bodyPr>
          <a:lstStyle/>
          <a:p>
            <a:pPr algn="ctr"/>
            <a:r>
              <a:rPr lang="en-US" sz="1400" b="1" dirty="0" smtClean="0"/>
              <a:t>$298</a:t>
            </a:r>
            <a:endParaRPr lang="en-US" sz="1400" b="1" dirty="0"/>
          </a:p>
        </p:txBody>
      </p:sp>
    </p:spTree>
    <p:extLst>
      <p:ext uri="{BB962C8B-B14F-4D97-AF65-F5344CB8AC3E}">
        <p14:creationId xmlns:p14="http://schemas.microsoft.com/office/powerpoint/2010/main" val="367547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7338"/>
            <a:ext cx="8670925" cy="62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9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9B71C-B98A-2D48-A13F-2A05FF087F0B}"/>
              </a:ext>
            </a:extLst>
          </p:cNvPr>
          <p:cNvSpPr>
            <a:spLocks noGrp="1"/>
          </p:cNvSpPr>
          <p:nvPr>
            <p:ph type="title"/>
          </p:nvPr>
        </p:nvSpPr>
        <p:spPr>
          <a:xfrm>
            <a:off x="628650" y="177840"/>
            <a:ext cx="7886700" cy="538258"/>
          </a:xfrm>
        </p:spPr>
        <p:txBody>
          <a:bodyPr/>
          <a:lstStyle/>
          <a:p>
            <a:pPr algn="ctr"/>
            <a:r>
              <a:rPr lang="en-US" sz="2800" b="1" dirty="0">
                <a:solidFill>
                  <a:schemeClr val="accent6">
                    <a:lumMod val="75000"/>
                  </a:schemeClr>
                </a:solidFill>
                <a:latin typeface="Segoe UI Historic" panose="020B0502040204020203" pitchFamily="34" charset="0"/>
                <a:ea typeface="Segoe UI Historic" panose="020B0502040204020203" pitchFamily="34" charset="0"/>
                <a:cs typeface="Segoe UI Historic" panose="020B0502040204020203" pitchFamily="34" charset="0"/>
              </a:rPr>
              <a:t>2008 to 2018: Change in School District Revenue</a:t>
            </a:r>
          </a:p>
        </p:txBody>
      </p:sp>
      <p:graphicFrame>
        <p:nvGraphicFramePr>
          <p:cNvPr id="3" name="Chart 2">
            <a:extLst>
              <a:ext uri="{FF2B5EF4-FFF2-40B4-BE49-F238E27FC236}">
                <a16:creationId xmlns:a16="http://schemas.microsoft.com/office/drawing/2014/main" xmlns="" id="{20EA9653-3DAC-B349-AAA9-6BF5C4F4FC15}"/>
              </a:ext>
            </a:extLst>
          </p:cNvPr>
          <p:cNvGraphicFramePr/>
          <p:nvPr>
            <p:extLst>
              <p:ext uri="{D42A27DB-BD31-4B8C-83A1-F6EECF244321}">
                <p14:modId xmlns:p14="http://schemas.microsoft.com/office/powerpoint/2010/main" val="2986201726"/>
              </p:ext>
            </p:extLst>
          </p:nvPr>
        </p:nvGraphicFramePr>
        <p:xfrm>
          <a:off x="384873" y="829735"/>
          <a:ext cx="8452691" cy="543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17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p:nvPr/>
        </p:nvSpPr>
        <p:spPr>
          <a:xfrm>
            <a:off x="1208762" y="775002"/>
            <a:ext cx="6248400" cy="482733"/>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3600" b="1" dirty="0" smtClean="0">
                <a:solidFill>
                  <a:srgbClr val="FF0000"/>
                </a:solidFill>
                <a:latin typeface="+mj-lt"/>
              </a:rPr>
              <a:t>The key concept for </a:t>
            </a:r>
          </a:p>
          <a:p>
            <a:pPr marL="0" marR="0" lvl="0" indent="0" algn="ctr" rtl="0">
              <a:lnSpc>
                <a:spcPct val="100000"/>
              </a:lnSpc>
              <a:spcBef>
                <a:spcPts val="0"/>
              </a:spcBef>
              <a:spcAft>
                <a:spcPts val="0"/>
              </a:spcAft>
              <a:buClr>
                <a:srgbClr val="000000"/>
              </a:buClr>
              <a:buSzPts val="2800"/>
              <a:buFont typeface="Times New Roman"/>
              <a:buNone/>
            </a:pPr>
            <a:r>
              <a:rPr lang="en-US" sz="3600" b="1" dirty="0">
                <a:solidFill>
                  <a:srgbClr val="FF0000"/>
                </a:solidFill>
                <a:latin typeface="+mj-lt"/>
              </a:rPr>
              <a:t>c</a:t>
            </a:r>
            <a:r>
              <a:rPr lang="en-US" sz="3600" b="1" dirty="0" smtClean="0">
                <a:solidFill>
                  <a:srgbClr val="FF0000"/>
                </a:solidFill>
                <a:latin typeface="+mj-lt"/>
              </a:rPr>
              <a:t>omparing school tax rates:</a:t>
            </a:r>
          </a:p>
          <a:p>
            <a:pPr marL="0" marR="0" lvl="0" indent="0" algn="ctr" rtl="0">
              <a:lnSpc>
                <a:spcPct val="100000"/>
              </a:lnSpc>
              <a:spcBef>
                <a:spcPts val="0"/>
              </a:spcBef>
              <a:spcAft>
                <a:spcPts val="0"/>
              </a:spcAft>
              <a:buClr>
                <a:srgbClr val="000000"/>
              </a:buClr>
              <a:buSzPts val="2800"/>
              <a:buFont typeface="Times New Roman"/>
              <a:buNone/>
            </a:pPr>
            <a:endParaRPr lang="en-US" sz="3600" b="1" dirty="0">
              <a:latin typeface="+mj-lt"/>
            </a:endParaRPr>
          </a:p>
          <a:p>
            <a:pPr marL="0" marR="0" lvl="0" indent="0" algn="ctr" rtl="0">
              <a:lnSpc>
                <a:spcPct val="100000"/>
              </a:lnSpc>
              <a:spcBef>
                <a:spcPts val="0"/>
              </a:spcBef>
              <a:spcAft>
                <a:spcPts val="0"/>
              </a:spcAft>
              <a:buClr>
                <a:srgbClr val="000000"/>
              </a:buClr>
              <a:buSzPts val="2800"/>
              <a:buFont typeface="Times New Roman"/>
              <a:buNone/>
            </a:pPr>
            <a:r>
              <a:rPr lang="en-US" sz="3600" b="1" dirty="0" smtClean="0">
                <a:latin typeface="+mj-lt"/>
              </a:rPr>
              <a:t>Equalized value per pupil</a:t>
            </a:r>
            <a:endParaRPr sz="3600" b="1" dirty="0">
              <a:latin typeface="+mj-lt"/>
            </a:endParaRPr>
          </a:p>
        </p:txBody>
      </p:sp>
      <p:sp>
        <p:nvSpPr>
          <p:cNvPr id="97" name="Google Shape;97;p21"/>
          <p:cNvSpPr txBox="1"/>
          <p:nvPr/>
        </p:nvSpPr>
        <p:spPr>
          <a:xfrm>
            <a:off x="826718" y="2141950"/>
            <a:ext cx="7540667" cy="4171167"/>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8000"/>
              <a:buFont typeface="Times New Roman"/>
              <a:buNone/>
            </a:pPr>
            <a:endParaRPr lang="en-US" sz="3600" b="1" i="1" dirty="0">
              <a:solidFill>
                <a:srgbClr val="FF0000"/>
              </a:solidFill>
              <a:latin typeface="+mn-lt"/>
              <a:cs typeface="Times New Roman"/>
              <a:sym typeface="Times New Roman"/>
            </a:endParaRPr>
          </a:p>
          <a:p>
            <a:pPr marL="0" marR="0" lvl="0" indent="0" algn="ctr" rtl="0">
              <a:lnSpc>
                <a:spcPct val="100000"/>
              </a:lnSpc>
              <a:spcBef>
                <a:spcPts val="0"/>
              </a:spcBef>
              <a:spcAft>
                <a:spcPts val="0"/>
              </a:spcAft>
              <a:buClr>
                <a:srgbClr val="000000"/>
              </a:buClr>
              <a:buSzPts val="8000"/>
              <a:buFont typeface="Times New Roman"/>
              <a:buNone/>
            </a:pPr>
            <a:endParaRPr lang="en-US" sz="3600" b="1" i="1" dirty="0">
              <a:solidFill>
                <a:srgbClr val="FF0000"/>
              </a:solidFill>
              <a:latin typeface="+mn-lt"/>
              <a:cs typeface="Times New Roman"/>
              <a:sym typeface="Times New Roman"/>
            </a:endParaRPr>
          </a:p>
          <a:p>
            <a:pPr marL="0" marR="0" lvl="0" indent="0" algn="ctr" rtl="0">
              <a:lnSpc>
                <a:spcPct val="100000"/>
              </a:lnSpc>
              <a:spcBef>
                <a:spcPts val="0"/>
              </a:spcBef>
              <a:spcAft>
                <a:spcPts val="0"/>
              </a:spcAft>
              <a:buClr>
                <a:srgbClr val="000000"/>
              </a:buClr>
              <a:buSzPts val="8000"/>
              <a:buFont typeface="Times New Roman"/>
              <a:buNone/>
            </a:pPr>
            <a:endParaRPr lang="en-US" sz="3600" b="1" i="1" dirty="0" smtClean="0">
              <a:solidFill>
                <a:srgbClr val="FF0000"/>
              </a:solidFill>
              <a:latin typeface="+mn-lt"/>
              <a:cs typeface="Times New Roman"/>
              <a:sym typeface="Times New Roman"/>
            </a:endParaRPr>
          </a:p>
          <a:p>
            <a:pPr marL="0" marR="0" lvl="0" indent="0" algn="ctr" rtl="0">
              <a:lnSpc>
                <a:spcPct val="100000"/>
              </a:lnSpc>
              <a:spcBef>
                <a:spcPts val="0"/>
              </a:spcBef>
              <a:spcAft>
                <a:spcPts val="0"/>
              </a:spcAft>
              <a:buClr>
                <a:srgbClr val="000000"/>
              </a:buClr>
              <a:buSzPts val="8000"/>
              <a:buFont typeface="Times New Roman"/>
              <a:buNone/>
            </a:pPr>
            <a:r>
              <a:rPr lang="en-US" sz="3600" b="1" i="1" dirty="0" smtClean="0">
                <a:latin typeface="+mn-lt"/>
                <a:cs typeface="Times New Roman"/>
                <a:sym typeface="Times New Roman"/>
              </a:rPr>
              <a:t>How much property value is available in a town to be taxed</a:t>
            </a:r>
          </a:p>
          <a:p>
            <a:pPr marL="0" marR="0" lvl="0" indent="0" algn="ctr" rtl="0">
              <a:lnSpc>
                <a:spcPct val="100000"/>
              </a:lnSpc>
              <a:spcBef>
                <a:spcPts val="0"/>
              </a:spcBef>
              <a:spcAft>
                <a:spcPts val="0"/>
              </a:spcAft>
              <a:buClr>
                <a:srgbClr val="000000"/>
              </a:buClr>
              <a:buSzPts val="8000"/>
              <a:buFont typeface="Times New Roman"/>
              <a:buNone/>
            </a:pPr>
            <a:r>
              <a:rPr lang="en-US" sz="3600" b="1" i="1" dirty="0" smtClean="0">
                <a:latin typeface="+mn-lt"/>
                <a:cs typeface="Times New Roman"/>
                <a:sym typeface="Times New Roman"/>
              </a:rPr>
              <a:t>to support each student’s education?</a:t>
            </a:r>
            <a:endParaRPr lang="en-US" sz="3600" b="1" i="1" dirty="0">
              <a:latin typeface="+mn-lt"/>
              <a:cs typeface="Times New Roman"/>
              <a:sym typeface="Times New Roman"/>
            </a:endParaRPr>
          </a:p>
          <a:p>
            <a:pPr marL="0" marR="0" lvl="0" indent="0" algn="ctr" rtl="0">
              <a:lnSpc>
                <a:spcPct val="100000"/>
              </a:lnSpc>
              <a:spcBef>
                <a:spcPts val="0"/>
              </a:spcBef>
              <a:spcAft>
                <a:spcPts val="0"/>
              </a:spcAft>
              <a:buClr>
                <a:srgbClr val="000000"/>
              </a:buClr>
              <a:buSzPts val="8000"/>
              <a:buFont typeface="Times New Roman"/>
              <a:buNone/>
            </a:pPr>
            <a:endParaRPr sz="3600" dirty="0"/>
          </a:p>
        </p:txBody>
      </p:sp>
    </p:spTree>
    <p:extLst>
      <p:ext uri="{BB962C8B-B14F-4D97-AF65-F5344CB8AC3E}">
        <p14:creationId xmlns:p14="http://schemas.microsoft.com/office/powerpoint/2010/main" val="41412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187" y="1189971"/>
            <a:ext cx="6809984" cy="403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479" y="1177445"/>
            <a:ext cx="6852282" cy="405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37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15" y="526093"/>
            <a:ext cx="8764327" cy="588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34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3" y="292100"/>
            <a:ext cx="8662987" cy="627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08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5C6A8-523E-4B4E-9D18-6F8B9E7563C7}"/>
              </a:ext>
            </a:extLst>
          </p:cNvPr>
          <p:cNvSpPr>
            <a:spLocks noGrp="1"/>
          </p:cNvSpPr>
          <p:nvPr>
            <p:ph type="title"/>
          </p:nvPr>
        </p:nvSpPr>
        <p:spPr>
          <a:xfrm>
            <a:off x="296927" y="237393"/>
            <a:ext cx="8543581" cy="739637"/>
          </a:xfrm>
        </p:spPr>
        <p:txBody>
          <a:bodyPr/>
          <a:lstStyle/>
          <a:p>
            <a:pPr algn="ctr"/>
            <a:r>
              <a:rPr lang="en-US" sz="2800" b="1" dirty="0">
                <a:solidFill>
                  <a:srgbClr val="FF0000"/>
                </a:solidFill>
                <a:latin typeface="Arial" panose="020B0604020202020204" pitchFamily="34" charset="0"/>
                <a:cs typeface="Arial" panose="020B0604020202020204" pitchFamily="34" charset="0"/>
              </a:rPr>
              <a:t>Equalized Property </a:t>
            </a:r>
            <a:r>
              <a:rPr lang="en-US" sz="2800" b="1" dirty="0" smtClean="0">
                <a:solidFill>
                  <a:srgbClr val="FF0000"/>
                </a:solidFill>
                <a:latin typeface="Arial" panose="020B0604020202020204" pitchFamily="34" charset="0"/>
                <a:cs typeface="Arial" panose="020B0604020202020204" pitchFamily="34" charset="0"/>
              </a:rPr>
              <a:t>Value - Change 2007 - 2017</a:t>
            </a:r>
            <a:endParaRPr lang="en-US" sz="2800" b="1" dirty="0">
              <a:solidFill>
                <a:srgbClr val="FF0000"/>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 xmlns:a16="http://schemas.microsoft.com/office/drawing/2014/main" id="{9AF64332-5984-934E-BE7A-4FB57F72E257}"/>
              </a:ext>
            </a:extLst>
          </p:cNvPr>
          <p:cNvGraphicFramePr/>
          <p:nvPr>
            <p:extLst>
              <p:ext uri="{D42A27DB-BD31-4B8C-83A1-F6EECF244321}">
                <p14:modId xmlns:p14="http://schemas.microsoft.com/office/powerpoint/2010/main" val="1921595840"/>
              </p:ext>
            </p:extLst>
          </p:nvPr>
        </p:nvGraphicFramePr>
        <p:xfrm>
          <a:off x="250521" y="926925"/>
          <a:ext cx="8166969" cy="55730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249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12" y="1146418"/>
            <a:ext cx="4340251" cy="211411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2" y="3657600"/>
            <a:ext cx="4292756" cy="28466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100" y="3657600"/>
            <a:ext cx="4007591" cy="2695618"/>
          </a:xfrm>
          <a:prstGeom prst="rect">
            <a:avLst/>
          </a:prstGeom>
        </p:spPr>
      </p:pic>
      <p:sp>
        <p:nvSpPr>
          <p:cNvPr id="5" name="TextBox 4"/>
          <p:cNvSpPr txBox="1"/>
          <p:nvPr/>
        </p:nvSpPr>
        <p:spPr>
          <a:xfrm>
            <a:off x="76200" y="152400"/>
            <a:ext cx="8991600" cy="523220"/>
          </a:xfrm>
          <a:prstGeom prst="rect">
            <a:avLst/>
          </a:prstGeom>
          <a:noFill/>
        </p:spPr>
        <p:txBody>
          <a:bodyPr wrap="square" rtlCol="0">
            <a:spAutoFit/>
          </a:bodyPr>
          <a:lstStyle/>
          <a:p>
            <a:pPr algn="ctr"/>
            <a:r>
              <a:rPr lang="en-US" sz="2800" b="1" dirty="0">
                <a:solidFill>
                  <a:srgbClr val="FF0000"/>
                </a:solidFill>
              </a:rPr>
              <a:t>Local property taxpayers are feeling the pain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916359"/>
            <a:ext cx="4346808" cy="2574227"/>
          </a:xfrm>
          <a:prstGeom prst="rect">
            <a:avLst/>
          </a:prstGeom>
          <a:ln>
            <a:solidFill>
              <a:schemeClr val="tx1"/>
            </a:solidFill>
          </a:ln>
        </p:spPr>
      </p:pic>
    </p:spTree>
    <p:extLst>
      <p:ext uri="{BB962C8B-B14F-4D97-AF65-F5344CB8AC3E}">
        <p14:creationId xmlns:p14="http://schemas.microsoft.com/office/powerpoint/2010/main" val="111401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596086" cy="365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54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p:nvPr/>
        </p:nvSpPr>
        <p:spPr>
          <a:xfrm>
            <a:off x="978849" y="453935"/>
            <a:ext cx="6900021" cy="1475073"/>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dirty="0" smtClean="0">
                <a:solidFill>
                  <a:srgbClr val="FF0000"/>
                </a:solidFill>
                <a:latin typeface="+mj-lt"/>
                <a:ea typeface="Times New Roman"/>
                <a:cs typeface="Times New Roman"/>
                <a:sym typeface="Times New Roman"/>
              </a:rPr>
              <a:t>School Tax Rate Variations</a:t>
            </a:r>
          </a:p>
          <a:p>
            <a:pPr marL="0" marR="0" lvl="0" indent="0" algn="ctr" rtl="0">
              <a:lnSpc>
                <a:spcPct val="100000"/>
              </a:lnSpc>
              <a:spcBef>
                <a:spcPts val="0"/>
              </a:spcBef>
              <a:spcAft>
                <a:spcPts val="0"/>
              </a:spcAft>
              <a:buClr>
                <a:srgbClr val="000000"/>
              </a:buClr>
              <a:buSzPts val="2800"/>
              <a:buFont typeface="Times New Roman"/>
              <a:buNone/>
            </a:pPr>
            <a:r>
              <a:rPr lang="en-US" sz="2800" b="1" dirty="0" smtClean="0">
                <a:solidFill>
                  <a:srgbClr val="FF0000"/>
                </a:solidFill>
                <a:latin typeface="+mj-lt"/>
                <a:ea typeface="Times New Roman"/>
                <a:cs typeface="Times New Roman"/>
                <a:sym typeface="Times New Roman"/>
              </a:rPr>
              <a:t>Marlow and Its Neighbors</a:t>
            </a:r>
            <a:endParaRPr sz="2800" b="1" dirty="0">
              <a:solidFill>
                <a:srgbClr val="FF0000"/>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Times New Roman"/>
              <a:buNone/>
            </a:pPr>
            <a:r>
              <a:rPr lang="en-US" sz="2400" b="1" dirty="0" smtClean="0">
                <a:latin typeface="+mj-lt"/>
                <a:ea typeface="Times New Roman"/>
                <a:cs typeface="Times New Roman"/>
                <a:sym typeface="Times New Roman"/>
              </a:rPr>
              <a:t>(Based on 2017-2018 Equalized Tax Rates)</a:t>
            </a:r>
            <a:endParaRPr sz="24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914" y="2099132"/>
            <a:ext cx="7520414" cy="34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358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87682"/>
            <a:ext cx="7772400" cy="6183682"/>
          </a:xfrm>
        </p:spPr>
        <p:txBody>
          <a:bodyPr/>
          <a:lstStyle/>
          <a:p>
            <a:pPr marL="114300" indent="0" algn="ctr">
              <a:buNone/>
            </a:pPr>
            <a:r>
              <a:rPr lang="en-US" b="1" dirty="0" smtClean="0">
                <a:solidFill>
                  <a:srgbClr val="FF0000"/>
                </a:solidFill>
              </a:rPr>
              <a:t>Hanover and Some of Its Neighbors</a:t>
            </a:r>
          </a:p>
        </p:txBody>
      </p:sp>
      <p:graphicFrame>
        <p:nvGraphicFramePr>
          <p:cNvPr id="3" name="Table 2"/>
          <p:cNvGraphicFramePr>
            <a:graphicFrameLocks noGrp="1"/>
          </p:cNvGraphicFramePr>
          <p:nvPr>
            <p:extLst>
              <p:ext uri="{D42A27DB-BD31-4B8C-83A1-F6EECF244321}">
                <p14:modId xmlns:p14="http://schemas.microsoft.com/office/powerpoint/2010/main" val="2130722358"/>
              </p:ext>
            </p:extLst>
          </p:nvPr>
        </p:nvGraphicFramePr>
        <p:xfrm>
          <a:off x="795764" y="697532"/>
          <a:ext cx="7772039" cy="5780094"/>
        </p:xfrm>
        <a:graphic>
          <a:graphicData uri="http://schemas.openxmlformats.org/drawingml/2006/table">
            <a:tbl>
              <a:tblPr firstRow="1" bandRow="1"/>
              <a:tblGrid>
                <a:gridCol w="1458921"/>
                <a:gridCol w="1302707"/>
                <a:gridCol w="1014608"/>
                <a:gridCol w="1227551"/>
                <a:gridCol w="1490597"/>
                <a:gridCol w="1277655"/>
              </a:tblGrid>
              <a:tr h="772745">
                <a:tc>
                  <a:txBody>
                    <a:bodyPr/>
                    <a:lstStyle/>
                    <a:p>
                      <a:r>
                        <a:rPr lang="en-US" sz="1800" b="1" u="sng" dirty="0" smtClean="0">
                          <a:latin typeface="Times New Roman" panose="02020603050405020304" pitchFamily="18" charset="0"/>
                          <a:cs typeface="Times New Roman" panose="02020603050405020304" pitchFamily="18" charset="0"/>
                        </a:rPr>
                        <a:t>District</a:t>
                      </a:r>
                      <a:endParaRPr lang="en-US" sz="1800" b="1" u="sng" dirty="0">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r>
                        <a:rPr lang="en-US" sz="1800" b="1" u="sng" dirty="0" smtClean="0">
                          <a:latin typeface="Times New Roman" panose="02020603050405020304" pitchFamily="18" charset="0"/>
                          <a:cs typeface="Times New Roman" panose="02020603050405020304" pitchFamily="18" charset="0"/>
                        </a:rPr>
                        <a:t>Equalized Val/Pupil</a:t>
                      </a:r>
                      <a:endParaRPr lang="en-US" sz="1800" b="1" u="sng" dirty="0">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r>
                        <a:rPr lang="en-US" sz="1800" b="1" u="sng" dirty="0" smtClean="0">
                          <a:latin typeface="Times New Roman" panose="02020603050405020304" pitchFamily="18" charset="0"/>
                          <a:cs typeface="Times New Roman" panose="02020603050405020304" pitchFamily="18" charset="0"/>
                        </a:rPr>
                        <a:t>Ed</a:t>
                      </a:r>
                    </a:p>
                    <a:p>
                      <a:r>
                        <a:rPr lang="en-US" sz="1800" b="1" u="sng" dirty="0" smtClean="0">
                          <a:latin typeface="Times New Roman" panose="02020603050405020304" pitchFamily="18" charset="0"/>
                          <a:cs typeface="Times New Roman" panose="02020603050405020304" pitchFamily="18" charset="0"/>
                        </a:rPr>
                        <a:t>Tax Rate</a:t>
                      </a:r>
                      <a:endParaRPr lang="en-US" sz="1800" b="1" u="sng" dirty="0">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r>
                        <a:rPr lang="en-US" sz="1800" b="1" u="sng" dirty="0" smtClean="0">
                          <a:latin typeface="Times New Roman" panose="02020603050405020304" pitchFamily="18" charset="0"/>
                          <a:cs typeface="Times New Roman" panose="02020603050405020304" pitchFamily="18" charset="0"/>
                        </a:rPr>
                        <a:t>Ed. Tax / $250,000 home</a:t>
                      </a:r>
                      <a:endParaRPr lang="en-US" sz="1800" b="1" u="sng" dirty="0">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r>
                        <a:rPr lang="en-US" sz="1800" b="1" u="sng" dirty="0" smtClean="0">
                          <a:latin typeface="Times New Roman" panose="02020603050405020304" pitchFamily="18" charset="0"/>
                          <a:cs typeface="Times New Roman" panose="02020603050405020304" pitchFamily="18" charset="0"/>
                        </a:rPr>
                        <a:t>Elem. School</a:t>
                      </a:r>
                    </a:p>
                    <a:p>
                      <a:r>
                        <a:rPr lang="en-US" sz="1800" b="1" u="sng" dirty="0" smtClean="0">
                          <a:latin typeface="Times New Roman" panose="02020603050405020304" pitchFamily="18" charset="0"/>
                          <a:cs typeface="Times New Roman" panose="02020603050405020304" pitchFamily="18" charset="0"/>
                        </a:rPr>
                        <a:t>Spending</a:t>
                      </a:r>
                    </a:p>
                    <a:p>
                      <a:r>
                        <a:rPr lang="en-US" sz="1800" b="1" u="sng" dirty="0" smtClean="0">
                          <a:latin typeface="Times New Roman" panose="02020603050405020304" pitchFamily="18" charset="0"/>
                          <a:cs typeface="Times New Roman" panose="02020603050405020304" pitchFamily="18" charset="0"/>
                        </a:rPr>
                        <a:t>Per Pupil</a:t>
                      </a:r>
                      <a:endParaRPr lang="en-US" sz="1800" b="1" u="sng" dirty="0">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r>
                        <a:rPr lang="en-US" sz="1800" b="1" u="sng" dirty="0" smtClean="0">
                          <a:latin typeface="Times New Roman" panose="02020603050405020304" pitchFamily="18" charset="0"/>
                          <a:cs typeface="Times New Roman" panose="02020603050405020304" pitchFamily="18" charset="0"/>
                        </a:rPr>
                        <a:t>Spending Gap x 20</a:t>
                      </a:r>
                    </a:p>
                    <a:p>
                      <a:r>
                        <a:rPr lang="en-US" sz="1800" b="1" u="sng" dirty="0" smtClean="0">
                          <a:latin typeface="Times New Roman" panose="02020603050405020304" pitchFamily="18" charset="0"/>
                          <a:cs typeface="Times New Roman" panose="02020603050405020304" pitchFamily="18" charset="0"/>
                        </a:rPr>
                        <a:t>Students</a:t>
                      </a:r>
                      <a:endParaRPr lang="en-US" sz="1800" b="1" u="sng" dirty="0">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r>
              <a:tr h="436769">
                <a:tc>
                  <a:txBody>
                    <a:bodyPr/>
                    <a:lstStyle/>
                    <a:p>
                      <a:r>
                        <a:rPr lang="en-US" sz="1800" b="1" dirty="0" smtClean="0">
                          <a:latin typeface="Times New Roman" panose="02020603050405020304" pitchFamily="18" charset="0"/>
                          <a:cs typeface="Times New Roman" panose="02020603050405020304" pitchFamily="18" charset="0"/>
                        </a:rPr>
                        <a:t>Hanover</a:t>
                      </a:r>
                      <a:endParaRPr lang="en-US" sz="1800" b="1" dirty="0">
                        <a:latin typeface="Times New Roman" panose="02020603050405020304" pitchFamily="18" charset="0"/>
                        <a:cs typeface="Times New Roman" panose="02020603050405020304" pitchFamily="18" charset="0"/>
                      </a:endParaRPr>
                    </a:p>
                  </a:txBody>
                  <a:tcPr/>
                </a:tc>
                <a:tc>
                  <a:txBody>
                    <a:bodyPr/>
                    <a:lstStyle/>
                    <a:p>
                      <a:pPr algn="r"/>
                      <a:r>
                        <a:rPr lang="en-US" sz="1800" b="1" dirty="0" smtClean="0">
                          <a:latin typeface="Times New Roman" panose="02020603050405020304" pitchFamily="18" charset="0"/>
                          <a:cs typeface="Times New Roman" panose="02020603050405020304" pitchFamily="18" charset="0"/>
                        </a:rPr>
                        <a:t>$2,112,981</a:t>
                      </a:r>
                      <a:endParaRPr lang="en-US" sz="1800" b="1" dirty="0">
                        <a:latin typeface="Times New Roman" panose="02020603050405020304" pitchFamily="18" charset="0"/>
                        <a:cs typeface="Times New Roman" panose="02020603050405020304" pitchFamily="18" charset="0"/>
                      </a:endParaRPr>
                    </a:p>
                  </a:txBody>
                  <a:tcPr/>
                </a:tc>
                <a:tc>
                  <a:txBody>
                    <a:bodyPr/>
                    <a:lstStyle/>
                    <a:p>
                      <a:pPr algn="r"/>
                      <a:r>
                        <a:rPr lang="en-US" sz="1800" b="1" dirty="0" smtClean="0">
                          <a:latin typeface="Times New Roman" panose="02020603050405020304" pitchFamily="18" charset="0"/>
                          <a:cs typeface="Times New Roman" panose="02020603050405020304" pitchFamily="18" charset="0"/>
                        </a:rPr>
                        <a:t>$11.11</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$2,776</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$22,484</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endParaRPr lang="en-US" sz="1800" b="1" dirty="0">
                        <a:latin typeface="Times New Roman" panose="02020603050405020304" pitchFamily="18" charset="0"/>
                        <a:cs typeface="Times New Roman" panose="02020603050405020304" pitchFamily="18" charset="0"/>
                      </a:endParaRPr>
                    </a:p>
                  </a:txBody>
                  <a:tcPr/>
                </a:tc>
              </a:tr>
              <a:tr h="436769">
                <a:tc>
                  <a:txBody>
                    <a:bodyPr/>
                    <a:lstStyle/>
                    <a:p>
                      <a:r>
                        <a:rPr lang="en-US" sz="1800" b="1" dirty="0" smtClean="0">
                          <a:latin typeface="Times New Roman" panose="02020603050405020304" pitchFamily="18" charset="0"/>
                          <a:cs typeface="Times New Roman" panose="02020603050405020304" pitchFamily="18" charset="0"/>
                        </a:rPr>
                        <a:t>Canaan</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$804,665</a:t>
                      </a:r>
                      <a:endParaRPr lang="en-US" sz="1800" b="1" dirty="0">
                        <a:latin typeface="Times New Roman" panose="02020603050405020304" pitchFamily="18" charset="0"/>
                        <a:cs typeface="Times New Roman" panose="02020603050405020304" pitchFamily="18" charset="0"/>
                      </a:endParaRPr>
                    </a:p>
                  </a:txBody>
                  <a:tcPr/>
                </a:tc>
                <a:tc>
                  <a:txBody>
                    <a:bodyPr/>
                    <a:lstStyle/>
                    <a:p>
                      <a:pPr algn="r"/>
                      <a:r>
                        <a:rPr lang="en-US" sz="1800" b="1" dirty="0" smtClean="0">
                          <a:latin typeface="Times New Roman" panose="02020603050405020304" pitchFamily="18" charset="0"/>
                          <a:cs typeface="Times New Roman" panose="02020603050405020304" pitchFamily="18" charset="0"/>
                        </a:rPr>
                        <a:t>$21.95</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$5,488</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baseline="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$19,933*</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-$51,020</a:t>
                      </a:r>
                      <a:endParaRPr lang="en-US" sz="1800" b="1" dirty="0">
                        <a:latin typeface="Times New Roman" panose="02020603050405020304" pitchFamily="18" charset="0"/>
                        <a:cs typeface="Times New Roman" panose="02020603050405020304" pitchFamily="18" charset="0"/>
                      </a:endParaRPr>
                    </a:p>
                  </a:txBody>
                  <a:tcPr/>
                </a:tc>
              </a:tr>
              <a:tr h="43676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smtClean="0">
                          <a:latin typeface="Times New Roman" panose="02020603050405020304" pitchFamily="18" charset="0"/>
                          <a:cs typeface="Times New Roman" panose="02020603050405020304" pitchFamily="18" charset="0"/>
                        </a:rPr>
                        <a:t>Charlestown</a:t>
                      </a:r>
                    </a:p>
                  </a:txBody>
                  <a:tcPr/>
                </a:tc>
                <a:tc>
                  <a:txBody>
                    <a:bodyPr/>
                    <a:lstStyle/>
                    <a:p>
                      <a:pPr algn="l"/>
                      <a:r>
                        <a:rPr lang="en-US" sz="1800" b="1" dirty="0" smtClean="0">
                          <a:latin typeface="Times New Roman" panose="02020603050405020304" pitchFamily="18" charset="0"/>
                          <a:cs typeface="Times New Roman" panose="02020603050405020304" pitchFamily="18" charset="0"/>
                        </a:rPr>
                        <a:t>    $457,067</a:t>
                      </a:r>
                      <a:endParaRPr lang="en-US" sz="1800" b="1" dirty="0">
                        <a:latin typeface="Times New Roman" panose="02020603050405020304" pitchFamily="18" charset="0"/>
                        <a:cs typeface="Times New Roman" panose="02020603050405020304" pitchFamily="18" charset="0"/>
                      </a:endParaRPr>
                    </a:p>
                  </a:txBody>
                  <a:tcPr/>
                </a:tc>
                <a:tc>
                  <a:txBody>
                    <a:bodyPr/>
                    <a:lstStyle/>
                    <a:p>
                      <a:pPr algn="r"/>
                      <a:r>
                        <a:rPr lang="en-US" sz="1800" b="1" dirty="0" smtClean="0">
                          <a:latin typeface="Times New Roman" panose="02020603050405020304" pitchFamily="18" charset="0"/>
                          <a:cs typeface="Times New Roman" panose="02020603050405020304" pitchFamily="18" charset="0"/>
                        </a:rPr>
                        <a:t>$24.13</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$6,032</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$18,426**</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-$81,160  </a:t>
                      </a:r>
                      <a:endParaRPr lang="en-US" sz="1800" b="0" dirty="0">
                        <a:latin typeface="Times New Roman" panose="02020603050405020304" pitchFamily="18" charset="0"/>
                        <a:cs typeface="Times New Roman" panose="02020603050405020304" pitchFamily="18" charset="0"/>
                      </a:endParaRPr>
                    </a:p>
                  </a:txBody>
                  <a:tcPr/>
                </a:tc>
              </a:tr>
              <a:tr h="436769">
                <a:tc>
                  <a:txBody>
                    <a:bodyPr/>
                    <a:lstStyle/>
                    <a:p>
                      <a:r>
                        <a:rPr lang="en-US" sz="1800" b="1" dirty="0" smtClean="0">
                          <a:latin typeface="Times New Roman" panose="02020603050405020304" pitchFamily="18" charset="0"/>
                          <a:cs typeface="Times New Roman" panose="02020603050405020304" pitchFamily="18" charset="0"/>
                        </a:rPr>
                        <a:t>Claremont</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$422,632</a:t>
                      </a:r>
                      <a:endParaRPr lang="en-US" sz="1800" b="1" dirty="0">
                        <a:latin typeface="Times New Roman" panose="02020603050405020304" pitchFamily="18" charset="0"/>
                        <a:cs typeface="Times New Roman" panose="02020603050405020304" pitchFamily="18" charset="0"/>
                      </a:endParaRPr>
                    </a:p>
                  </a:txBody>
                  <a:tcPr/>
                </a:tc>
                <a:tc>
                  <a:txBody>
                    <a:bodyPr/>
                    <a:lstStyle/>
                    <a:p>
                      <a:pPr algn="r"/>
                      <a:r>
                        <a:rPr lang="en-US" sz="1800" b="1" dirty="0" smtClean="0">
                          <a:latin typeface="Times New Roman" panose="02020603050405020304" pitchFamily="18" charset="0"/>
                          <a:cs typeface="Times New Roman" panose="02020603050405020304" pitchFamily="18" charset="0"/>
                        </a:rPr>
                        <a:t>$24.08</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$6,020</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$16,917</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-$111,340</a:t>
                      </a:r>
                      <a:endParaRPr lang="en-US" sz="1800" b="1" dirty="0">
                        <a:latin typeface="Times New Roman" panose="02020603050405020304" pitchFamily="18" charset="0"/>
                        <a:cs typeface="Times New Roman" panose="02020603050405020304" pitchFamily="18" charset="0"/>
                      </a:endParaRPr>
                    </a:p>
                  </a:txBody>
                  <a:tcPr/>
                </a:tc>
              </a:tr>
              <a:tr h="436769">
                <a:tc>
                  <a:txBody>
                    <a:bodyPr/>
                    <a:lstStyle/>
                    <a:p>
                      <a:r>
                        <a:rPr lang="en-US" sz="1800" b="1" dirty="0" smtClean="0">
                          <a:latin typeface="Times New Roman" panose="02020603050405020304" pitchFamily="18" charset="0"/>
                          <a:cs typeface="Times New Roman" panose="02020603050405020304" pitchFamily="18" charset="0"/>
                        </a:rPr>
                        <a:t>Enfield</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$1,413,413</a:t>
                      </a:r>
                      <a:endParaRPr lang="en-US" sz="1800" b="1" dirty="0">
                        <a:latin typeface="Times New Roman" panose="02020603050405020304" pitchFamily="18" charset="0"/>
                        <a:cs typeface="Times New Roman" panose="02020603050405020304" pitchFamily="18" charset="0"/>
                      </a:endParaRPr>
                    </a:p>
                  </a:txBody>
                  <a:tcPr/>
                </a:tc>
                <a:tc>
                  <a:txBody>
                    <a:bodyPr/>
                    <a:lstStyle/>
                    <a:p>
                      <a:pPr algn="r"/>
                      <a:r>
                        <a:rPr lang="en-US" sz="1800" b="1" dirty="0" smtClean="0">
                          <a:latin typeface="Times New Roman" panose="02020603050405020304" pitchFamily="18" charset="0"/>
                          <a:cs typeface="Times New Roman" panose="02020603050405020304" pitchFamily="18" charset="0"/>
                        </a:rPr>
                        <a:t>$15.06</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$3,765</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$19,933*</a:t>
                      </a:r>
                      <a:endParaRPr lang="en-US" sz="1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smtClean="0">
                          <a:latin typeface="Times New Roman" panose="02020603050405020304" pitchFamily="18" charset="0"/>
                          <a:cs typeface="Times New Roman" panose="02020603050405020304" pitchFamily="18" charset="0"/>
                        </a:rPr>
                        <a:t>   -$51,020</a:t>
                      </a:r>
                    </a:p>
                  </a:txBody>
                  <a:tcPr/>
                </a:tc>
              </a:tr>
              <a:tr h="500650">
                <a:tc>
                  <a:txBody>
                    <a:bodyPr/>
                    <a:lstStyle/>
                    <a:p>
                      <a:r>
                        <a:rPr lang="en-US" sz="1800" b="1" dirty="0" smtClean="0">
                          <a:latin typeface="Times New Roman" panose="02020603050405020304" pitchFamily="18" charset="0"/>
                          <a:cs typeface="Times New Roman" panose="02020603050405020304" pitchFamily="18" charset="0"/>
                        </a:rPr>
                        <a:t>Keene</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a:t>
                      </a:r>
                      <a:r>
                        <a:rPr lang="en-US" sz="1800" b="1" baseline="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$740,885</a:t>
                      </a:r>
                      <a:endParaRPr lang="en-US" sz="1800" b="1" dirty="0">
                        <a:latin typeface="Times New Roman" panose="02020603050405020304" pitchFamily="18" charset="0"/>
                        <a:cs typeface="Times New Roman" panose="02020603050405020304" pitchFamily="18" charset="0"/>
                      </a:endParaRPr>
                    </a:p>
                  </a:txBody>
                  <a:tcPr/>
                </a:tc>
                <a:tc>
                  <a:txBody>
                    <a:bodyPr/>
                    <a:lstStyle/>
                    <a:p>
                      <a:pPr algn="r"/>
                      <a:r>
                        <a:rPr lang="en-US" sz="1800" b="1" dirty="0" smtClean="0">
                          <a:latin typeface="Times New Roman" panose="02020603050405020304" pitchFamily="18" charset="0"/>
                          <a:cs typeface="Times New Roman" panose="02020603050405020304" pitchFamily="18" charset="0"/>
                        </a:rPr>
                        <a:t>$17.87</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$4,468</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$17,654</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a:t>
                      </a:r>
                      <a:r>
                        <a:rPr lang="en-US" sz="1800" b="1" baseline="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-$96,600</a:t>
                      </a:r>
                      <a:endParaRPr lang="en-US" sz="1800" b="1" dirty="0">
                        <a:latin typeface="Times New Roman" panose="02020603050405020304" pitchFamily="18" charset="0"/>
                        <a:cs typeface="Times New Roman" panose="02020603050405020304" pitchFamily="18" charset="0"/>
                      </a:endParaRPr>
                    </a:p>
                  </a:txBody>
                  <a:tcPr/>
                </a:tc>
              </a:tr>
              <a:tr h="415863">
                <a:tc>
                  <a:txBody>
                    <a:bodyPr/>
                    <a:lstStyle/>
                    <a:p>
                      <a:r>
                        <a:rPr lang="en-US" sz="1800" b="1" dirty="0" smtClean="0">
                          <a:latin typeface="Times New Roman" panose="02020603050405020304" pitchFamily="18" charset="0"/>
                          <a:cs typeface="Times New Roman" panose="02020603050405020304" pitchFamily="18" charset="0"/>
                        </a:rPr>
                        <a:t>Lebanon</a:t>
                      </a:r>
                    </a:p>
                  </a:txBody>
                  <a:tcPr/>
                </a:tc>
                <a:tc>
                  <a:txBody>
                    <a:bodyPr/>
                    <a:lstStyle/>
                    <a:p>
                      <a:pPr algn="l"/>
                      <a:r>
                        <a:rPr lang="en-US" sz="1800" b="1" dirty="0" smtClean="0">
                          <a:latin typeface="Times New Roman" panose="02020603050405020304" pitchFamily="18" charset="0"/>
                          <a:cs typeface="Times New Roman" panose="02020603050405020304" pitchFamily="18" charset="0"/>
                        </a:rPr>
                        <a:t> $1,726,217</a:t>
                      </a:r>
                    </a:p>
                  </a:txBody>
                  <a:tcPr/>
                </a:tc>
                <a:tc>
                  <a:txBody>
                    <a:bodyPr/>
                    <a:lstStyle/>
                    <a:p>
                      <a:pPr algn="r"/>
                      <a:r>
                        <a:rPr lang="en-US" sz="1800" b="1" dirty="0" smtClean="0">
                          <a:latin typeface="Times New Roman" panose="02020603050405020304" pitchFamily="18" charset="0"/>
                          <a:cs typeface="Times New Roman" panose="02020603050405020304" pitchFamily="18" charset="0"/>
                        </a:rPr>
                        <a:t>$13.89</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$3,472</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$25,575</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+$61,820</a:t>
                      </a:r>
                      <a:endParaRPr lang="en-US" sz="1800" b="1" dirty="0">
                        <a:latin typeface="Times New Roman" panose="02020603050405020304" pitchFamily="18" charset="0"/>
                        <a:cs typeface="Times New Roman" panose="02020603050405020304" pitchFamily="18" charset="0"/>
                      </a:endParaRPr>
                    </a:p>
                  </a:txBody>
                  <a:tcPr/>
                </a:tc>
              </a:tr>
              <a:tr h="501041">
                <a:tc>
                  <a:txBody>
                    <a:bodyPr/>
                    <a:lstStyle/>
                    <a:p>
                      <a:r>
                        <a:rPr lang="en-US" sz="1800" b="1" dirty="0" smtClean="0">
                          <a:latin typeface="Times New Roman" panose="02020603050405020304" pitchFamily="18" charset="0"/>
                          <a:cs typeface="Times New Roman" panose="02020603050405020304" pitchFamily="18" charset="0"/>
                        </a:rPr>
                        <a:t>Lyme</a:t>
                      </a:r>
                    </a:p>
                  </a:txBody>
                  <a:tcPr/>
                </a:tc>
                <a:tc>
                  <a:txBody>
                    <a:bodyPr/>
                    <a:lstStyle/>
                    <a:p>
                      <a:pPr algn="l"/>
                      <a:r>
                        <a:rPr lang="en-US" sz="1800" b="1" dirty="0" smtClean="0">
                          <a:latin typeface="Times New Roman" panose="02020603050405020304" pitchFamily="18" charset="0"/>
                          <a:cs typeface="Times New Roman" panose="02020603050405020304" pitchFamily="18" charset="0"/>
                        </a:rPr>
                        <a:t> $1,292,344</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$17.06 </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baseline="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$4,265</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$23,185</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+$14,020</a:t>
                      </a:r>
                      <a:endParaRPr lang="en-US" sz="1800" b="1" dirty="0">
                        <a:latin typeface="Times New Roman" panose="02020603050405020304" pitchFamily="18" charset="0"/>
                        <a:cs typeface="Times New Roman" panose="02020603050405020304" pitchFamily="18" charset="0"/>
                      </a:endParaRPr>
                    </a:p>
                  </a:txBody>
                  <a:tcPr/>
                </a:tc>
              </a:tr>
              <a:tr h="410855">
                <a:tc>
                  <a:txBody>
                    <a:bodyPr/>
                    <a:lstStyle/>
                    <a:p>
                      <a:r>
                        <a:rPr lang="en-US" sz="1800" b="1" dirty="0" smtClean="0">
                          <a:latin typeface="Times New Roman" panose="02020603050405020304" pitchFamily="18" charset="0"/>
                          <a:cs typeface="Times New Roman" panose="02020603050405020304" pitchFamily="18" charset="0"/>
                        </a:rPr>
                        <a:t>Marlow</a:t>
                      </a:r>
                    </a:p>
                  </a:txBody>
                  <a:tcPr/>
                </a:tc>
                <a:tc>
                  <a:txBody>
                    <a:bodyPr/>
                    <a:lstStyle/>
                    <a:p>
                      <a:pPr algn="l"/>
                      <a:r>
                        <a:rPr lang="en-US" sz="1800" b="1" dirty="0" smtClean="0">
                          <a:latin typeface="Times New Roman" panose="02020603050405020304" pitchFamily="18" charset="0"/>
                          <a:cs typeface="Times New Roman" panose="02020603050405020304" pitchFamily="18" charset="0"/>
                        </a:rPr>
                        <a:t>   </a:t>
                      </a:r>
                      <a:r>
                        <a:rPr lang="en-US" sz="1800" b="1" baseline="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$905,841</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$13.86</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$3,465</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$19,999</a:t>
                      </a: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800" b="1" dirty="0" smtClean="0">
                          <a:latin typeface="Times New Roman" panose="02020603050405020304" pitchFamily="18" charset="0"/>
                          <a:cs typeface="Times New Roman" panose="02020603050405020304" pitchFamily="18" charset="0"/>
                        </a:rPr>
                        <a:t>  </a:t>
                      </a:r>
                      <a:r>
                        <a:rPr lang="en-US" sz="1800" b="1" baseline="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-$49,700</a:t>
                      </a:r>
                      <a:endParaRPr lang="en-US" sz="1800" b="1" dirty="0">
                        <a:latin typeface="Times New Roman" panose="02020603050405020304" pitchFamily="18" charset="0"/>
                        <a:cs typeface="Times New Roman" panose="02020603050405020304" pitchFamily="18" charset="0"/>
                      </a:endParaRPr>
                    </a:p>
                  </a:txBody>
                  <a:tcPr/>
                </a:tc>
              </a:tr>
              <a:tr h="501041">
                <a:tc>
                  <a:txBody>
                    <a:bodyPr/>
                    <a:lstStyle/>
                    <a:p>
                      <a:endParaRPr lang="en-US" sz="1800" b="1" dirty="0" smtClean="0">
                        <a:latin typeface="Times New Roman" panose="02020603050405020304" pitchFamily="18" charset="0"/>
                        <a:cs typeface="Times New Roman" panose="02020603050405020304" pitchFamily="18" charset="0"/>
                      </a:endParaRPr>
                    </a:p>
                  </a:txBody>
                  <a:tcPr/>
                </a:tc>
                <a:tc>
                  <a:txBody>
                    <a:bodyPr/>
                    <a:lstStyle/>
                    <a:p>
                      <a:pPr algn="l"/>
                      <a:endParaRPr lang="en-US" sz="1800" b="1" dirty="0">
                        <a:latin typeface="Times New Roman" panose="02020603050405020304" pitchFamily="18" charset="0"/>
                        <a:cs typeface="Times New Roman" panose="02020603050405020304" pitchFamily="18" charset="0"/>
                      </a:endParaRPr>
                    </a:p>
                  </a:txBody>
                  <a:tcPr/>
                </a:tc>
                <a:tc>
                  <a:txBody>
                    <a:bodyPr/>
                    <a:lstStyle/>
                    <a:p>
                      <a:pPr algn="l"/>
                      <a:endParaRPr lang="en-US" sz="1800" b="1" dirty="0">
                        <a:latin typeface="Times New Roman" panose="02020603050405020304" pitchFamily="18" charset="0"/>
                        <a:cs typeface="Times New Roman" panose="02020603050405020304" pitchFamily="18" charset="0"/>
                      </a:endParaRPr>
                    </a:p>
                  </a:txBody>
                  <a:tcPr/>
                </a:tc>
                <a:tc>
                  <a:txBody>
                    <a:bodyPr/>
                    <a:lstStyle/>
                    <a:p>
                      <a:pPr algn="ctr"/>
                      <a:endParaRPr lang="en-US" sz="1800" b="1" dirty="0">
                        <a:latin typeface="Times New Roman" panose="02020603050405020304" pitchFamily="18" charset="0"/>
                        <a:cs typeface="Times New Roman" panose="02020603050405020304" pitchFamily="18" charset="0"/>
                      </a:endParaRPr>
                    </a:p>
                  </a:txBody>
                  <a:tcPr/>
                </a:tc>
                <a:tc>
                  <a:txBody>
                    <a:bodyPr/>
                    <a:lstStyle/>
                    <a:p>
                      <a:pPr algn="l"/>
                      <a:r>
                        <a:rPr lang="en-US" sz="1400" b="1"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*Mascoma         Regional rate</a:t>
                      </a:r>
                    </a:p>
                    <a:p>
                      <a:pPr algn="l"/>
                      <a:r>
                        <a:rPr lang="en-US" sz="1200" b="1" dirty="0" smtClean="0">
                          <a:latin typeface="Times New Roman" panose="02020603050405020304" pitchFamily="18" charset="0"/>
                          <a:cs typeface="Times New Roman" panose="02020603050405020304" pitchFamily="18" charset="0"/>
                        </a:rPr>
                        <a:t>**Fall Mountain Regional rate</a:t>
                      </a:r>
                      <a:endParaRPr lang="en-US" sz="12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10588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45"/>
          <p:cNvSpPr txBox="1"/>
          <p:nvPr/>
        </p:nvSpPr>
        <p:spPr>
          <a:xfrm>
            <a:off x="1066800" y="152399"/>
            <a:ext cx="7315200" cy="82463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000" b="1" i="0" u="none" strike="noStrike" cap="none" dirty="0">
                <a:solidFill>
                  <a:srgbClr val="FF0000"/>
                </a:solidFill>
                <a:latin typeface="+mn-lt"/>
                <a:ea typeface="Times New Roman"/>
                <a:cs typeface="Times New Roman"/>
                <a:sym typeface="Times New Roman"/>
              </a:rPr>
              <a:t>77% of Children Attend </a:t>
            </a:r>
            <a:r>
              <a:rPr lang="en-US" sz="2000" b="1" i="0" u="none" strike="noStrike" cap="none" dirty="0" smtClean="0">
                <a:solidFill>
                  <a:srgbClr val="FF0000"/>
                </a:solidFill>
                <a:latin typeface="+mn-lt"/>
                <a:ea typeface="Times New Roman"/>
                <a:cs typeface="Times New Roman"/>
                <a:sym typeface="Times New Roman"/>
              </a:rPr>
              <a:t>School in </a:t>
            </a:r>
            <a:r>
              <a:rPr lang="en-US" sz="2000" b="1" i="0" u="none" strike="noStrike" cap="none" dirty="0">
                <a:solidFill>
                  <a:srgbClr val="FF0000"/>
                </a:solidFill>
                <a:latin typeface="+mn-lt"/>
                <a:ea typeface="Times New Roman"/>
                <a:cs typeface="Times New Roman"/>
                <a:sym typeface="Times New Roman"/>
              </a:rPr>
              <a:t>Communities with </a:t>
            </a:r>
            <a:r>
              <a:rPr lang="en-US" sz="2000" b="1" i="0" u="none" strike="noStrike" cap="none" dirty="0" smtClean="0">
                <a:solidFill>
                  <a:srgbClr val="FF0000"/>
                </a:solidFill>
                <a:latin typeface="+mn-lt"/>
                <a:ea typeface="Times New Roman"/>
                <a:cs typeface="Times New Roman"/>
                <a:sym typeface="Times New Roman"/>
              </a:rPr>
              <a:t>Below Average Equalized Property Values</a:t>
            </a:r>
            <a:endParaRPr sz="2000" dirty="0">
              <a:solidFill>
                <a:srgbClr val="FF0000"/>
              </a:solidFill>
              <a:latin typeface="+mn-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184" y="919378"/>
            <a:ext cx="7882180" cy="570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31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6"/>
          <p:cNvSpPr txBox="1"/>
          <p:nvPr/>
        </p:nvSpPr>
        <p:spPr>
          <a:xfrm>
            <a:off x="990600" y="2029216"/>
            <a:ext cx="7213948" cy="4371584"/>
          </a:xfrm>
          <a:prstGeom prst="rect">
            <a:avLst/>
          </a:prstGeom>
          <a:noFill/>
          <a:ln>
            <a:noFill/>
          </a:ln>
        </p:spPr>
        <p:txBody>
          <a:bodyPr spcFirstLastPara="1" wrap="square" lIns="45700" tIns="45700" rIns="45700" bIns="45700" anchor="t" anchorCtr="0">
            <a:noAutofit/>
          </a:bodyPr>
          <a:lstStyle/>
          <a:p>
            <a:pPr marL="342900" marR="0" lvl="0" indent="-342900" algn="l" rtl="0">
              <a:lnSpc>
                <a:spcPct val="100000"/>
              </a:lnSpc>
              <a:spcBef>
                <a:spcPts val="0"/>
              </a:spcBef>
              <a:spcAft>
                <a:spcPts val="0"/>
              </a:spcAft>
              <a:buClr>
                <a:srgbClr val="000000"/>
              </a:buClr>
              <a:buSzPts val="2800"/>
              <a:buFont typeface="Arial"/>
              <a:buChar char="•"/>
            </a:pPr>
            <a:r>
              <a:rPr lang="en-US" sz="2400" b="1" i="0" u="none" strike="noStrike" cap="none" dirty="0" smtClean="0">
                <a:solidFill>
                  <a:srgbClr val="000000"/>
                </a:solidFill>
                <a:latin typeface="+mn-lt"/>
                <a:ea typeface="Times New Roman"/>
                <a:cs typeface="Times New Roman"/>
                <a:sym typeface="Times New Roman"/>
              </a:rPr>
              <a:t>Barrier </a:t>
            </a:r>
            <a:r>
              <a:rPr lang="en-US" sz="2400" b="1" i="0" u="none" strike="noStrike" cap="none" dirty="0">
                <a:solidFill>
                  <a:srgbClr val="000000"/>
                </a:solidFill>
                <a:latin typeface="+mn-lt"/>
                <a:ea typeface="Times New Roman"/>
                <a:cs typeface="Times New Roman"/>
                <a:sym typeface="Times New Roman"/>
              </a:rPr>
              <a:t>to Economic Development </a:t>
            </a:r>
            <a:r>
              <a:rPr lang="en-US" sz="2400" b="1" i="0" u="none" strike="noStrike" cap="none" dirty="0" smtClean="0">
                <a:solidFill>
                  <a:srgbClr val="000000"/>
                </a:solidFill>
                <a:latin typeface="+mn-lt"/>
                <a:ea typeface="Times New Roman"/>
                <a:cs typeface="Times New Roman"/>
                <a:sym typeface="Times New Roman"/>
              </a:rPr>
              <a:t>(Discourages new </a:t>
            </a:r>
            <a:r>
              <a:rPr lang="en-US" sz="2400" b="1" i="0" u="none" strike="noStrike" cap="none" dirty="0">
                <a:solidFill>
                  <a:srgbClr val="000000"/>
                </a:solidFill>
                <a:latin typeface="+mn-lt"/>
                <a:ea typeface="Times New Roman"/>
                <a:cs typeface="Times New Roman"/>
                <a:sym typeface="Times New Roman"/>
              </a:rPr>
              <a:t>businesses and business </a:t>
            </a:r>
            <a:r>
              <a:rPr lang="en-US" sz="2400" b="1" i="0" u="none" strike="noStrike" cap="none" dirty="0" smtClean="0">
                <a:solidFill>
                  <a:srgbClr val="000000"/>
                </a:solidFill>
                <a:latin typeface="+mn-lt"/>
                <a:ea typeface="Times New Roman"/>
                <a:cs typeface="Times New Roman"/>
                <a:sym typeface="Times New Roman"/>
              </a:rPr>
              <a:t>expansion in property-poor towns)</a:t>
            </a:r>
            <a:endParaRPr sz="2400" dirty="0">
              <a:latin typeface="+mn-lt"/>
            </a:endParaRPr>
          </a:p>
          <a:p>
            <a:pPr marL="0" marR="0" lvl="0" indent="0" algn="l" rtl="0">
              <a:lnSpc>
                <a:spcPct val="100000"/>
              </a:lnSpc>
              <a:spcBef>
                <a:spcPts val="0"/>
              </a:spcBef>
              <a:spcAft>
                <a:spcPts val="0"/>
              </a:spcAft>
              <a:buClr>
                <a:srgbClr val="000000"/>
              </a:buClr>
              <a:buSzPts val="2000"/>
              <a:buFont typeface="Times New Roman"/>
              <a:buNone/>
            </a:pPr>
            <a:endParaRPr sz="2400" b="0" i="0" u="none" strike="noStrike" cap="none" dirty="0">
              <a:solidFill>
                <a:srgbClr val="000000"/>
              </a:solidFill>
              <a:latin typeface="+mn-lt"/>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800"/>
              <a:buFont typeface="Arial"/>
              <a:buChar char="•"/>
            </a:pPr>
            <a:r>
              <a:rPr lang="en-US" sz="2400" b="1" i="0" u="none" strike="noStrike" cap="none" dirty="0">
                <a:solidFill>
                  <a:srgbClr val="000000"/>
                </a:solidFill>
                <a:latin typeface="+mn-lt"/>
                <a:ea typeface="Times New Roman"/>
                <a:cs typeface="Times New Roman"/>
                <a:sym typeface="Times New Roman"/>
              </a:rPr>
              <a:t>Works Against </a:t>
            </a:r>
            <a:r>
              <a:rPr lang="en-US" sz="2400" b="1" i="0" u="none" strike="noStrike" cap="none" dirty="0" smtClean="0">
                <a:solidFill>
                  <a:srgbClr val="000000"/>
                </a:solidFill>
                <a:latin typeface="+mn-lt"/>
                <a:ea typeface="Times New Roman"/>
                <a:cs typeface="Times New Roman"/>
                <a:sym typeface="Times New Roman"/>
              </a:rPr>
              <a:t>Attracting/Keeping </a:t>
            </a:r>
            <a:r>
              <a:rPr lang="en-US" sz="2400" b="1" i="0" u="none" strike="noStrike" cap="none" dirty="0">
                <a:solidFill>
                  <a:srgbClr val="000000"/>
                </a:solidFill>
                <a:latin typeface="+mn-lt"/>
                <a:ea typeface="Times New Roman"/>
                <a:cs typeface="Times New Roman"/>
                <a:sym typeface="Times New Roman"/>
              </a:rPr>
              <a:t>Young </a:t>
            </a:r>
            <a:r>
              <a:rPr lang="en-US" sz="2400" b="1" i="0" u="none" strike="noStrike" cap="none" dirty="0" smtClean="0">
                <a:solidFill>
                  <a:srgbClr val="000000"/>
                </a:solidFill>
                <a:latin typeface="+mn-lt"/>
                <a:ea typeface="Times New Roman"/>
                <a:cs typeface="Times New Roman"/>
                <a:sym typeface="Times New Roman"/>
              </a:rPr>
              <a:t>Families; Discourages Workforce Housing </a:t>
            </a:r>
            <a:endParaRPr sz="2400" dirty="0">
              <a:latin typeface="+mn-lt"/>
            </a:endParaRPr>
          </a:p>
          <a:p>
            <a:pPr marL="0" marR="0" lvl="0" indent="0" algn="l" rtl="0">
              <a:lnSpc>
                <a:spcPct val="100000"/>
              </a:lnSpc>
              <a:spcBef>
                <a:spcPts val="0"/>
              </a:spcBef>
              <a:spcAft>
                <a:spcPts val="0"/>
              </a:spcAft>
              <a:buClr>
                <a:srgbClr val="000000"/>
              </a:buClr>
              <a:buSzPts val="2000"/>
              <a:buFont typeface="Times New Roman"/>
              <a:buNone/>
            </a:pPr>
            <a:endParaRPr sz="2400" b="0" i="0" u="none" strike="noStrike" cap="none" dirty="0">
              <a:solidFill>
                <a:srgbClr val="000000"/>
              </a:solidFill>
              <a:latin typeface="+mn-lt"/>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800"/>
              <a:buFont typeface="Arial"/>
              <a:buChar char="•"/>
            </a:pPr>
            <a:r>
              <a:rPr lang="en-US" sz="2400" b="1" i="0" u="none" strike="noStrike" cap="none" dirty="0">
                <a:solidFill>
                  <a:srgbClr val="000000"/>
                </a:solidFill>
                <a:latin typeface="+mn-lt"/>
                <a:ea typeface="Times New Roman"/>
                <a:cs typeface="Times New Roman"/>
                <a:sym typeface="Times New Roman"/>
              </a:rPr>
              <a:t>Discourages Regional </a:t>
            </a:r>
            <a:r>
              <a:rPr lang="en-US" sz="2400" b="1" i="0" u="none" strike="noStrike" cap="none" dirty="0" smtClean="0">
                <a:solidFill>
                  <a:srgbClr val="000000"/>
                </a:solidFill>
                <a:latin typeface="+mn-lt"/>
                <a:ea typeface="Times New Roman"/>
                <a:cs typeface="Times New Roman"/>
                <a:sym typeface="Times New Roman"/>
              </a:rPr>
              <a:t>Cooperation </a:t>
            </a:r>
            <a:r>
              <a:rPr lang="en-US" sz="2400" b="1" i="0" u="none" strike="noStrike" cap="none" dirty="0">
                <a:solidFill>
                  <a:srgbClr val="000000"/>
                </a:solidFill>
                <a:latin typeface="+mn-lt"/>
                <a:ea typeface="Times New Roman"/>
                <a:cs typeface="Times New Roman"/>
                <a:sym typeface="Times New Roman"/>
              </a:rPr>
              <a:t>and </a:t>
            </a:r>
            <a:r>
              <a:rPr lang="en-US" sz="2400" b="1" i="0" u="none" strike="noStrike" cap="none" dirty="0" smtClean="0">
                <a:solidFill>
                  <a:srgbClr val="000000"/>
                </a:solidFill>
                <a:latin typeface="+mn-lt"/>
                <a:ea typeface="Times New Roman"/>
                <a:cs typeface="Times New Roman"/>
                <a:sym typeface="Times New Roman"/>
              </a:rPr>
              <a:t>Efficiency/Economies of Scale</a:t>
            </a:r>
            <a:endParaRPr sz="2400" dirty="0">
              <a:latin typeface="+mn-lt"/>
            </a:endParaRPr>
          </a:p>
          <a:p>
            <a:pPr marL="342900" marR="0" lvl="0" indent="-215900" algn="l" rtl="0">
              <a:lnSpc>
                <a:spcPct val="100000"/>
              </a:lnSpc>
              <a:spcBef>
                <a:spcPts val="0"/>
              </a:spcBef>
              <a:spcAft>
                <a:spcPts val="0"/>
              </a:spcAft>
              <a:buClr>
                <a:srgbClr val="000000"/>
              </a:buClr>
              <a:buSzPts val="2000"/>
              <a:buFont typeface="Arial"/>
              <a:buNone/>
            </a:pPr>
            <a:endParaRPr sz="2400" b="0" i="0" u="none" strike="noStrike" cap="none" dirty="0">
              <a:solidFill>
                <a:srgbClr val="000000"/>
              </a:solidFill>
              <a:latin typeface="+mn-lt"/>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800"/>
              <a:buFont typeface="Arial"/>
              <a:buChar char="•"/>
            </a:pPr>
            <a:r>
              <a:rPr lang="en-US" sz="2400" b="1" i="0" u="none" strike="noStrike" cap="none" dirty="0" smtClean="0">
                <a:solidFill>
                  <a:srgbClr val="000000"/>
                </a:solidFill>
                <a:latin typeface="+mn-lt"/>
                <a:ea typeface="Times New Roman"/>
                <a:cs typeface="Times New Roman"/>
                <a:sym typeface="Times New Roman"/>
              </a:rPr>
              <a:t>Disparities Worsened by Uneven </a:t>
            </a:r>
            <a:r>
              <a:rPr lang="en-US" sz="2400" b="1" i="0" u="none" strike="noStrike" cap="none" dirty="0">
                <a:solidFill>
                  <a:srgbClr val="000000"/>
                </a:solidFill>
                <a:latin typeface="+mn-lt"/>
                <a:ea typeface="Times New Roman"/>
                <a:cs typeface="Times New Roman"/>
                <a:sym typeface="Times New Roman"/>
              </a:rPr>
              <a:t>Burdens of </a:t>
            </a:r>
            <a:r>
              <a:rPr lang="en-US" sz="2400" b="1" i="0" u="none" strike="noStrike" cap="none" dirty="0" smtClean="0">
                <a:solidFill>
                  <a:srgbClr val="000000"/>
                </a:solidFill>
                <a:latin typeface="+mn-lt"/>
                <a:ea typeface="Times New Roman"/>
                <a:cs typeface="Times New Roman"/>
                <a:sym typeface="Times New Roman"/>
              </a:rPr>
              <a:t>Untaxable </a:t>
            </a:r>
            <a:r>
              <a:rPr lang="en-US" sz="2400" b="1" i="0" u="none" strike="noStrike" cap="none" dirty="0">
                <a:solidFill>
                  <a:srgbClr val="000000"/>
                </a:solidFill>
                <a:latin typeface="+mn-lt"/>
                <a:ea typeface="Times New Roman"/>
                <a:cs typeface="Times New Roman"/>
                <a:sym typeface="Times New Roman"/>
              </a:rPr>
              <a:t>State/Federal Land </a:t>
            </a:r>
            <a:r>
              <a:rPr lang="en-US" sz="2400" b="1" i="0" u="none" strike="noStrike" cap="none" dirty="0" smtClean="0">
                <a:solidFill>
                  <a:srgbClr val="000000"/>
                </a:solidFill>
                <a:latin typeface="+mn-lt"/>
                <a:ea typeface="Times New Roman"/>
                <a:cs typeface="Times New Roman"/>
                <a:sym typeface="Times New Roman"/>
              </a:rPr>
              <a:t>and Curren</a:t>
            </a:r>
            <a:r>
              <a:rPr lang="en-US" sz="2400" b="1" dirty="0" smtClean="0">
                <a:latin typeface="+mn-lt"/>
                <a:ea typeface="Times New Roman"/>
                <a:cs typeface="Times New Roman"/>
                <a:sym typeface="Times New Roman"/>
              </a:rPr>
              <a:t>t Use</a:t>
            </a:r>
            <a:endParaRPr sz="2400" dirty="0">
              <a:latin typeface="+mn-lt"/>
            </a:endParaRPr>
          </a:p>
        </p:txBody>
      </p:sp>
      <p:sp>
        <p:nvSpPr>
          <p:cNvPr id="2" name="TextBox 1"/>
          <p:cNvSpPr txBox="1"/>
          <p:nvPr/>
        </p:nvSpPr>
        <p:spPr>
          <a:xfrm>
            <a:off x="990600" y="249074"/>
            <a:ext cx="7716032" cy="1938992"/>
          </a:xfrm>
          <a:prstGeom prst="rect">
            <a:avLst/>
          </a:prstGeom>
          <a:noFill/>
        </p:spPr>
        <p:txBody>
          <a:bodyPr wrap="square" rtlCol="0">
            <a:spAutoFit/>
          </a:bodyPr>
          <a:lstStyle/>
          <a:p>
            <a:pPr lvl="0" algn="ctr"/>
            <a:r>
              <a:rPr lang="en-US" sz="3200" b="1" dirty="0">
                <a:solidFill>
                  <a:srgbClr val="FF0000"/>
                </a:solidFill>
                <a:ea typeface="Times New Roman"/>
                <a:cs typeface="Times New Roman"/>
                <a:sym typeface="Times New Roman"/>
              </a:rPr>
              <a:t>Broad Consequences and </a:t>
            </a:r>
            <a:r>
              <a:rPr lang="en-US" sz="3200" b="1" dirty="0" smtClean="0">
                <a:solidFill>
                  <a:srgbClr val="FF0000"/>
                </a:solidFill>
                <a:ea typeface="Times New Roman"/>
                <a:cs typeface="Times New Roman"/>
                <a:sym typeface="Times New Roman"/>
              </a:rPr>
              <a:t>Implications of Current School Funding System</a:t>
            </a:r>
          </a:p>
          <a:p>
            <a:pPr lvl="0" algn="ctr"/>
            <a:r>
              <a:rPr lang="en-US" sz="2400" b="1" dirty="0" smtClean="0">
                <a:solidFill>
                  <a:srgbClr val="FF0000"/>
                </a:solidFill>
                <a:ea typeface="Times New Roman"/>
                <a:cs typeface="Times New Roman"/>
                <a:sym typeface="Times New Roman"/>
              </a:rPr>
              <a:t>(Lessons Learned from 70+ Local Forums)</a:t>
            </a:r>
            <a:endParaRPr lang="en-US" sz="2400" b="1" dirty="0">
              <a:solidFill>
                <a:srgbClr val="FF0000"/>
              </a:solidFill>
              <a:ea typeface="Times New Roman"/>
              <a:cs typeface="Times New Roman"/>
              <a:sym typeface="Times New Roman"/>
            </a:endParaRPr>
          </a:p>
          <a:p>
            <a:endParaRPr lang="en-US" dirty="0" smtClean="0"/>
          </a:p>
          <a:p>
            <a:endParaRPr lang="en-US" dirty="0"/>
          </a:p>
        </p:txBody>
      </p:sp>
    </p:spTree>
    <p:extLst>
      <p:ext uri="{BB962C8B-B14F-4D97-AF65-F5344CB8AC3E}">
        <p14:creationId xmlns:p14="http://schemas.microsoft.com/office/powerpoint/2010/main" val="2417554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7"/>
          <p:cNvSpPr txBox="1"/>
          <p:nvPr/>
        </p:nvSpPr>
        <p:spPr>
          <a:xfrm>
            <a:off x="876822" y="533400"/>
            <a:ext cx="7402882" cy="140813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600"/>
              <a:buFont typeface="Times New Roman"/>
              <a:buNone/>
            </a:pPr>
            <a:r>
              <a:rPr lang="en-US" sz="3600" b="1" i="0" strike="noStrike" cap="none" dirty="0" smtClean="0">
                <a:solidFill>
                  <a:srgbClr val="FF0000"/>
                </a:solidFill>
                <a:latin typeface="Arial" panose="020B0604020202020204" pitchFamily="34" charset="0"/>
                <a:ea typeface="Times New Roman"/>
                <a:cs typeface="Arial" panose="020B0604020202020204" pitchFamily="34" charset="0"/>
                <a:sym typeface="Times New Roman"/>
              </a:rPr>
              <a:t>State Adequacy Definition 2020</a:t>
            </a:r>
          </a:p>
          <a:p>
            <a:pPr marL="0" marR="0" lvl="0" indent="0" algn="ctr" rtl="0">
              <a:lnSpc>
                <a:spcPct val="100000"/>
              </a:lnSpc>
              <a:spcBef>
                <a:spcPts val="0"/>
              </a:spcBef>
              <a:spcAft>
                <a:spcPts val="0"/>
              </a:spcAft>
              <a:buClr>
                <a:srgbClr val="000000"/>
              </a:buClr>
              <a:buSzPts val="3600"/>
              <a:buFont typeface="Times New Roman"/>
              <a:buNone/>
            </a:pPr>
            <a:r>
              <a:rPr lang="en-US" sz="2400" b="1" dirty="0" smtClean="0">
                <a:solidFill>
                  <a:schemeClr val="tx1"/>
                </a:solidFill>
                <a:latin typeface="Arial" panose="020B0604020202020204" pitchFamily="34" charset="0"/>
                <a:ea typeface="Times New Roman"/>
                <a:cs typeface="Arial" panose="020B0604020202020204" pitchFamily="34" charset="0"/>
                <a:sym typeface="Times New Roman"/>
              </a:rPr>
              <a:t>(Actual average cost per pupil in 2018-19: $16,346)</a:t>
            </a:r>
          </a:p>
          <a:p>
            <a:pPr marL="0" marR="0" lvl="0" indent="0" algn="ctr" rtl="0">
              <a:lnSpc>
                <a:spcPct val="100000"/>
              </a:lnSpc>
              <a:spcBef>
                <a:spcPts val="0"/>
              </a:spcBef>
              <a:spcAft>
                <a:spcPts val="0"/>
              </a:spcAft>
              <a:buClr>
                <a:srgbClr val="000000"/>
              </a:buClr>
              <a:buSzPts val="3600"/>
              <a:buFont typeface="Times New Roman"/>
              <a:buNone/>
            </a:pPr>
            <a:r>
              <a:rPr lang="en-US" sz="2400" b="1" i="0" strike="noStrike" cap="none" dirty="0" smtClean="0">
                <a:solidFill>
                  <a:schemeClr val="tx1"/>
                </a:solidFill>
                <a:latin typeface="Arial" panose="020B0604020202020204" pitchFamily="34" charset="0"/>
                <a:ea typeface="Times New Roman"/>
                <a:cs typeface="Arial" panose="020B0604020202020204" pitchFamily="34" charset="0"/>
                <a:sym typeface="Times New Roman"/>
              </a:rPr>
              <a:t>Marlow and surrounding towns</a:t>
            </a:r>
          </a:p>
          <a:p>
            <a:pPr marL="0" marR="0" lvl="0" indent="0" algn="ctr" rtl="0">
              <a:lnSpc>
                <a:spcPct val="100000"/>
              </a:lnSpc>
              <a:spcBef>
                <a:spcPts val="0"/>
              </a:spcBef>
              <a:spcAft>
                <a:spcPts val="0"/>
              </a:spcAft>
              <a:buClr>
                <a:srgbClr val="000000"/>
              </a:buClr>
              <a:buSzPts val="3600"/>
              <a:buFont typeface="Times New Roman"/>
              <a:buNone/>
            </a:pPr>
            <a:endParaRPr dirty="0">
              <a:solidFill>
                <a:srgbClr val="FF0000"/>
              </a:solidFill>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92" y="2141950"/>
            <a:ext cx="8564747" cy="328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34" y="2129425"/>
            <a:ext cx="8822458" cy="283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215;p47"/>
          <p:cNvSpPr txBox="1"/>
          <p:nvPr/>
        </p:nvSpPr>
        <p:spPr>
          <a:xfrm>
            <a:off x="876822" y="533400"/>
            <a:ext cx="7402882" cy="140813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600"/>
              <a:buFont typeface="Times New Roman"/>
              <a:buNone/>
            </a:pPr>
            <a:r>
              <a:rPr lang="en-US" sz="3600" b="1" i="0" strike="noStrike" cap="none" dirty="0" smtClean="0">
                <a:solidFill>
                  <a:srgbClr val="FF0000"/>
                </a:solidFill>
                <a:latin typeface="Arial" panose="020B0604020202020204" pitchFamily="34" charset="0"/>
                <a:ea typeface="Times New Roman"/>
                <a:cs typeface="Arial" panose="020B0604020202020204" pitchFamily="34" charset="0"/>
                <a:sym typeface="Times New Roman"/>
              </a:rPr>
              <a:t>State Adequacy Definition 2020</a:t>
            </a:r>
          </a:p>
          <a:p>
            <a:pPr marL="0" marR="0" lvl="0" indent="0" algn="ctr" rtl="0">
              <a:lnSpc>
                <a:spcPct val="100000"/>
              </a:lnSpc>
              <a:spcBef>
                <a:spcPts val="0"/>
              </a:spcBef>
              <a:spcAft>
                <a:spcPts val="0"/>
              </a:spcAft>
              <a:buClr>
                <a:srgbClr val="000000"/>
              </a:buClr>
              <a:buSzPts val="3600"/>
              <a:buFont typeface="Times New Roman"/>
              <a:buNone/>
            </a:pPr>
            <a:r>
              <a:rPr lang="en-US" sz="2400" b="1" dirty="0" smtClean="0">
                <a:solidFill>
                  <a:schemeClr val="tx1"/>
                </a:solidFill>
                <a:latin typeface="Arial" panose="020B0604020202020204" pitchFamily="34" charset="0"/>
                <a:ea typeface="Times New Roman"/>
                <a:cs typeface="Arial" panose="020B0604020202020204" pitchFamily="34" charset="0"/>
                <a:sym typeface="Times New Roman"/>
              </a:rPr>
              <a:t>(Actual average cost per pupil in 2018-19: $16,346)</a:t>
            </a:r>
          </a:p>
          <a:p>
            <a:pPr marL="0" marR="0" lvl="0" indent="0" algn="ctr" rtl="0">
              <a:lnSpc>
                <a:spcPct val="100000"/>
              </a:lnSpc>
              <a:spcBef>
                <a:spcPts val="0"/>
              </a:spcBef>
              <a:spcAft>
                <a:spcPts val="0"/>
              </a:spcAft>
              <a:buClr>
                <a:srgbClr val="000000"/>
              </a:buClr>
              <a:buSzPts val="3600"/>
              <a:buFont typeface="Times New Roman"/>
              <a:buNone/>
            </a:pPr>
            <a:r>
              <a:rPr lang="en-US" sz="2400" b="1" i="0" strike="noStrike" cap="none" dirty="0" smtClean="0">
                <a:solidFill>
                  <a:schemeClr val="tx1"/>
                </a:solidFill>
                <a:latin typeface="Arial" panose="020B0604020202020204" pitchFamily="34" charset="0"/>
                <a:ea typeface="Times New Roman"/>
                <a:cs typeface="Arial" panose="020B0604020202020204" pitchFamily="34" charset="0"/>
                <a:sym typeface="Times New Roman"/>
              </a:rPr>
              <a:t>Fall Mountain School District</a:t>
            </a:r>
          </a:p>
          <a:p>
            <a:pPr marL="0" marR="0" lvl="0" indent="0" algn="ctr" rtl="0">
              <a:lnSpc>
                <a:spcPct val="100000"/>
              </a:lnSpc>
              <a:spcBef>
                <a:spcPts val="0"/>
              </a:spcBef>
              <a:spcAft>
                <a:spcPts val="0"/>
              </a:spcAft>
              <a:buClr>
                <a:srgbClr val="000000"/>
              </a:buClr>
              <a:buSzPts val="3600"/>
              <a:buFont typeface="Times New Roman"/>
              <a:buNone/>
            </a:pPr>
            <a:endParaRP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455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8"/>
          <p:cNvSpPr txBox="1">
            <a:spLocks noGrp="1"/>
          </p:cNvSpPr>
          <p:nvPr>
            <p:ph type="body" idx="1"/>
          </p:nvPr>
        </p:nvSpPr>
        <p:spPr>
          <a:xfrm>
            <a:off x="457200" y="304800"/>
            <a:ext cx="8229600" cy="6172200"/>
          </a:xfrm>
          <a:prstGeom prst="rect">
            <a:avLst/>
          </a:prstGeom>
          <a:noFill/>
          <a:ln>
            <a:noFill/>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FF0000"/>
              </a:buClr>
              <a:buSzPts val="3200"/>
              <a:buFont typeface="Times New Roman"/>
              <a:buNone/>
            </a:pPr>
            <a:r>
              <a:rPr lang="en-US" sz="3000" b="1" dirty="0">
                <a:solidFill>
                  <a:srgbClr val="FF0000"/>
                </a:solidFill>
                <a:latin typeface="Arial" panose="020B0604020202020204" pitchFamily="34" charset="0"/>
                <a:cs typeface="Arial" panose="020B0604020202020204" pitchFamily="34" charset="0"/>
              </a:rPr>
              <a:t>What does an “Adequate” K-12 Education Cost </a:t>
            </a:r>
            <a:r>
              <a:rPr lang="en-US" sz="3000" b="1" dirty="0" smtClean="0">
                <a:solidFill>
                  <a:srgbClr val="FF0000"/>
                </a:solidFill>
                <a:latin typeface="Arial" panose="020B0604020202020204" pitchFamily="34" charset="0"/>
                <a:cs typeface="Arial" panose="020B0604020202020204" pitchFamily="34" charset="0"/>
              </a:rPr>
              <a:t>?</a:t>
            </a:r>
          </a:p>
          <a:p>
            <a:pPr marL="0" lvl="0" indent="0" algn="ctr" rtl="0">
              <a:lnSpc>
                <a:spcPct val="90000"/>
              </a:lnSpc>
              <a:spcBef>
                <a:spcPts val="0"/>
              </a:spcBef>
              <a:spcAft>
                <a:spcPts val="0"/>
              </a:spcAft>
              <a:buClr>
                <a:srgbClr val="FF0000"/>
              </a:buClr>
              <a:buSzPts val="3200"/>
              <a:buFont typeface="Times New Roman"/>
              <a:buNone/>
            </a:pPr>
            <a:endParaRPr sz="1600" b="1" dirty="0">
              <a:latin typeface="Arial" panose="020B0604020202020204" pitchFamily="34" charset="0"/>
              <a:cs typeface="Arial" panose="020B0604020202020204" pitchFamily="34" charset="0"/>
            </a:endParaRPr>
          </a:p>
          <a:p>
            <a:pPr marL="0" lvl="0" indent="0" algn="ctr" rtl="0">
              <a:lnSpc>
                <a:spcPct val="90000"/>
              </a:lnSpc>
              <a:spcBef>
                <a:spcPts val="700"/>
              </a:spcBef>
              <a:spcAft>
                <a:spcPts val="0"/>
              </a:spcAft>
              <a:buClr>
                <a:srgbClr val="000000"/>
              </a:buClr>
              <a:buSzPts val="3200"/>
              <a:buFont typeface="Times New Roman"/>
              <a:buNone/>
            </a:pPr>
            <a:r>
              <a:rPr lang="en-US" sz="3000" b="1" dirty="0" smtClean="0">
                <a:latin typeface="Arial" panose="020B0604020202020204" pitchFamily="34" charset="0"/>
                <a:cs typeface="Arial" panose="020B0604020202020204" pitchFamily="34" charset="0"/>
              </a:rPr>
              <a:t>Let’s </a:t>
            </a:r>
            <a:r>
              <a:rPr lang="en-US" sz="3000" b="1" dirty="0">
                <a:latin typeface="Arial" panose="020B0604020202020204" pitchFamily="34" charset="0"/>
                <a:cs typeface="Arial" panose="020B0604020202020204" pitchFamily="34" charset="0"/>
              </a:rPr>
              <a:t>take an example:</a:t>
            </a:r>
            <a:endParaRPr sz="3000" b="1" dirty="0">
              <a:latin typeface="Arial" panose="020B0604020202020204" pitchFamily="34" charset="0"/>
              <a:cs typeface="Arial" panose="020B0604020202020204" pitchFamily="34" charset="0"/>
            </a:endParaRPr>
          </a:p>
          <a:p>
            <a:pPr marL="0" lvl="0" indent="0" algn="ctr" rtl="0">
              <a:lnSpc>
                <a:spcPct val="90000"/>
              </a:lnSpc>
              <a:spcBef>
                <a:spcPts val="700"/>
              </a:spcBef>
              <a:spcAft>
                <a:spcPts val="0"/>
              </a:spcAft>
              <a:buClr>
                <a:srgbClr val="000000"/>
              </a:buClr>
              <a:buSzPts val="2000"/>
              <a:buFont typeface="Times New Roman"/>
              <a:buNone/>
            </a:pPr>
            <a:endParaRPr sz="1400" b="1" dirty="0">
              <a:latin typeface="Arial" panose="020B0604020202020204" pitchFamily="34" charset="0"/>
              <a:cs typeface="Arial" panose="020B0604020202020204" pitchFamily="34" charset="0"/>
            </a:endParaRPr>
          </a:p>
          <a:p>
            <a:pPr marL="0" lvl="0" indent="0" algn="ctr" rtl="0">
              <a:lnSpc>
                <a:spcPct val="90000"/>
              </a:lnSpc>
              <a:spcBef>
                <a:spcPts val="700"/>
              </a:spcBef>
              <a:spcAft>
                <a:spcPts val="0"/>
              </a:spcAft>
              <a:buClr>
                <a:srgbClr val="000000"/>
              </a:buClr>
              <a:buSzPts val="3200"/>
              <a:buFont typeface="Times New Roman"/>
              <a:buNone/>
            </a:pPr>
            <a:r>
              <a:rPr lang="en-US" sz="3000" b="1" dirty="0">
                <a:latin typeface="Arial" panose="020B0604020202020204" pitchFamily="34" charset="0"/>
                <a:cs typeface="Arial" panose="020B0604020202020204" pitchFamily="34" charset="0"/>
              </a:rPr>
              <a:t>The State of New Hampshire says that for Pittsfield’s 581 students </a:t>
            </a:r>
            <a:r>
              <a:rPr lang="en-US" sz="3000" b="1" dirty="0" smtClean="0">
                <a:latin typeface="Arial" panose="020B0604020202020204" pitchFamily="34" charset="0"/>
                <a:cs typeface="Arial" panose="020B0604020202020204" pitchFamily="34" charset="0"/>
              </a:rPr>
              <a:t>an adequate education should cost $2,690,333</a:t>
            </a:r>
          </a:p>
          <a:p>
            <a:pPr marL="0" lvl="0" indent="0" algn="ctr" rtl="0">
              <a:lnSpc>
                <a:spcPct val="90000"/>
              </a:lnSpc>
              <a:spcBef>
                <a:spcPts val="700"/>
              </a:spcBef>
              <a:spcAft>
                <a:spcPts val="0"/>
              </a:spcAft>
              <a:buClr>
                <a:srgbClr val="000000"/>
              </a:buClr>
              <a:buSzPts val="3200"/>
              <a:buFont typeface="Times New Roman"/>
              <a:buNone/>
            </a:pPr>
            <a:r>
              <a:rPr lang="en-US" sz="3000" b="1" dirty="0" smtClean="0">
                <a:latin typeface="Arial" panose="020B0604020202020204" pitchFamily="34" charset="0"/>
                <a:cs typeface="Arial" panose="020B0604020202020204" pitchFamily="34" charset="0"/>
              </a:rPr>
              <a:t>($4,630/student)</a:t>
            </a:r>
            <a:endParaRPr sz="3000" b="1" dirty="0">
              <a:latin typeface="Arial" panose="020B0604020202020204" pitchFamily="34" charset="0"/>
              <a:cs typeface="Arial" panose="020B0604020202020204" pitchFamily="34" charset="0"/>
            </a:endParaRPr>
          </a:p>
          <a:p>
            <a:pPr marL="0" lvl="0" indent="0" algn="ctr" rtl="0">
              <a:lnSpc>
                <a:spcPct val="90000"/>
              </a:lnSpc>
              <a:spcBef>
                <a:spcPts val="700"/>
              </a:spcBef>
              <a:spcAft>
                <a:spcPts val="0"/>
              </a:spcAft>
              <a:buClr>
                <a:srgbClr val="000000"/>
              </a:buClr>
              <a:buSzPts val="2000"/>
              <a:buFont typeface="Times New Roman"/>
              <a:buNone/>
            </a:pPr>
            <a:endParaRPr sz="1600" b="1" dirty="0"/>
          </a:p>
          <a:p>
            <a:pPr marL="0" lvl="0" indent="0" algn="ctr" rtl="0">
              <a:lnSpc>
                <a:spcPct val="90000"/>
              </a:lnSpc>
              <a:spcBef>
                <a:spcPts val="700"/>
              </a:spcBef>
              <a:spcAft>
                <a:spcPts val="0"/>
              </a:spcAft>
              <a:buClr>
                <a:srgbClr val="000000"/>
              </a:buClr>
              <a:buSzPts val="3200"/>
              <a:buFont typeface="Times New Roman"/>
              <a:buNone/>
            </a:pPr>
            <a:r>
              <a:rPr lang="en-US" sz="3000" b="1" dirty="0">
                <a:latin typeface="Arial" panose="020B0604020202020204" pitchFamily="34" charset="0"/>
                <a:cs typeface="Arial" panose="020B0604020202020204" pitchFamily="34" charset="0"/>
              </a:rPr>
              <a:t>The Pittsfield School District budget </a:t>
            </a:r>
            <a:r>
              <a:rPr lang="en-US" sz="3000" b="1" dirty="0" smtClean="0">
                <a:latin typeface="Arial" panose="020B0604020202020204" pitchFamily="34" charset="0"/>
                <a:cs typeface="Arial" panose="020B0604020202020204" pitchFamily="34" charset="0"/>
              </a:rPr>
              <a:t>for 2018-19 was $10,302,402</a:t>
            </a:r>
          </a:p>
          <a:p>
            <a:pPr marL="0" lvl="0" indent="0" algn="ctr" rtl="0">
              <a:lnSpc>
                <a:spcPct val="90000"/>
              </a:lnSpc>
              <a:spcBef>
                <a:spcPts val="700"/>
              </a:spcBef>
              <a:spcAft>
                <a:spcPts val="0"/>
              </a:spcAft>
              <a:buClr>
                <a:srgbClr val="000000"/>
              </a:buClr>
              <a:buSzPts val="3200"/>
              <a:buFont typeface="Times New Roman"/>
              <a:buNone/>
            </a:pPr>
            <a:r>
              <a:rPr lang="en-US" sz="3000" b="1" dirty="0" smtClean="0">
                <a:latin typeface="Arial" panose="020B0604020202020204" pitchFamily="34" charset="0"/>
                <a:cs typeface="Arial" panose="020B0604020202020204" pitchFamily="34" charset="0"/>
              </a:rPr>
              <a:t>($17,732/student)</a:t>
            </a:r>
            <a:endParaRPr sz="3000" b="1" dirty="0">
              <a:latin typeface="Arial" panose="020B0604020202020204" pitchFamily="34" charset="0"/>
              <a:cs typeface="Arial" panose="020B0604020202020204" pitchFamily="34" charset="0"/>
            </a:endParaRPr>
          </a:p>
          <a:p>
            <a:pPr marL="0" lvl="0" indent="0" algn="ctr" rtl="0">
              <a:lnSpc>
                <a:spcPct val="90000"/>
              </a:lnSpc>
              <a:spcBef>
                <a:spcPts val="700"/>
              </a:spcBef>
              <a:spcAft>
                <a:spcPts val="0"/>
              </a:spcAft>
              <a:buClr>
                <a:srgbClr val="000000"/>
              </a:buClr>
              <a:buSzPts val="3200"/>
              <a:buFont typeface="Times New Roman"/>
              <a:buNone/>
            </a:pPr>
            <a:endParaRPr sz="1400" b="1" dirty="0" smtClean="0">
              <a:latin typeface="Arial" panose="020B0604020202020204" pitchFamily="34" charset="0"/>
              <a:cs typeface="Arial" panose="020B0604020202020204" pitchFamily="34" charset="0"/>
            </a:endParaRPr>
          </a:p>
          <a:p>
            <a:pPr marL="0" lvl="0" indent="0" algn="ctr" rtl="0">
              <a:lnSpc>
                <a:spcPct val="90000"/>
              </a:lnSpc>
              <a:spcBef>
                <a:spcPts val="700"/>
              </a:spcBef>
              <a:spcAft>
                <a:spcPts val="0"/>
              </a:spcAft>
              <a:buClr>
                <a:srgbClr val="000000"/>
              </a:buClr>
              <a:buSzPts val="3200"/>
              <a:buFont typeface="Times New Roman"/>
              <a:buNone/>
            </a:pPr>
            <a:r>
              <a:rPr lang="en-US" sz="3000" b="1" dirty="0" smtClean="0">
                <a:latin typeface="Arial" panose="020B0604020202020204" pitchFamily="34" charset="0"/>
                <a:cs typeface="Arial" panose="020B0604020202020204" pitchFamily="34" charset="0"/>
              </a:rPr>
              <a:t>So </a:t>
            </a:r>
            <a:r>
              <a:rPr lang="en-US" sz="3000" b="1" dirty="0">
                <a:latin typeface="Arial" panose="020B0604020202020204" pitchFamily="34" charset="0"/>
                <a:cs typeface="Arial" panose="020B0604020202020204" pitchFamily="34" charset="0"/>
              </a:rPr>
              <a:t>let’s pare that budget down…..</a:t>
            </a:r>
            <a:endParaRPr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43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9"/>
          <p:cNvSpPr txBox="1"/>
          <p:nvPr/>
        </p:nvSpPr>
        <p:spPr>
          <a:xfrm>
            <a:off x="275573" y="420311"/>
            <a:ext cx="8642959" cy="600554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5 of the 16 teachers at the elementary school</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art, music, and physical education classes in all grades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school nurses and any medical support</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regular and special education transportation services (parents to 	transport their children to and from school)</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one of the two office secretaries at the elementary school</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one of the two office secretaries at the middle/high school</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teachers for business ed, family &amp; consumer science, and health</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one of four science teachers at the middle/high school, thus 	eliminating some labs and electives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building and grounds maintenance and repairs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student participation in Concord Regional Technical Center classes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foreign language courses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both counselor/behavioral professionals and support staff </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four of eight custodians: building cleaning only twice per week</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health insurance and other benefits in current teacher contract</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field trips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athletic programs: soccer, basketball, softball, and baseball</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the district reading specialist</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34½ paraprofessional positions, including special ed teacher aides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purchase of equipment, supplies, books, subscriptions, technology</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90000"/>
              </a:lnSpc>
              <a:spcBef>
                <a:spcPts val="370"/>
              </a:spcBef>
              <a:spcAft>
                <a:spcPts val="0"/>
              </a:spcAft>
              <a:buClr>
                <a:schemeClr val="dk1"/>
              </a:buClr>
              <a:buSzPts val="1850"/>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ESOL program (English for speakers of other languages)</a:t>
            </a:r>
            <a:endParaRPr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600" i="0" u="none" strike="noStrike" cap="none" dirty="0">
              <a:solidFill>
                <a:srgbClr val="888888"/>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600" i="0" u="none" strike="noStrike" cap="none" dirty="0">
              <a:solidFill>
                <a:srgbClr val="888888"/>
              </a:solidFill>
              <a:latin typeface="Times New Roman"/>
              <a:ea typeface="Times New Roman"/>
              <a:cs typeface="Times New Roman"/>
              <a:sym typeface="Times New Roman"/>
            </a:endParaRPr>
          </a:p>
          <a:p>
            <a:pPr marL="0" marR="0" lvl="0" indent="0" algn="ctr" rtl="0">
              <a:lnSpc>
                <a:spcPct val="90000"/>
              </a:lnSpc>
              <a:spcBef>
                <a:spcPts val="592"/>
              </a:spcBef>
              <a:spcAft>
                <a:spcPts val="0"/>
              </a:spcAft>
              <a:buClr>
                <a:srgbClr val="888888"/>
              </a:buClr>
              <a:buSzPts val="2960"/>
              <a:buFont typeface="Arial"/>
              <a:buNone/>
            </a:pPr>
            <a:endParaRPr sz="2960" b="0" i="0" u="none" strike="noStrike" cap="none" dirty="0">
              <a:solidFill>
                <a:srgbClr val="888888"/>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0"/>
          <p:cNvSpPr txBox="1"/>
          <p:nvPr/>
        </p:nvSpPr>
        <p:spPr>
          <a:xfrm>
            <a:off x="275573" y="228600"/>
            <a:ext cx="8680537" cy="6400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substitute teachers, thus requiring students to be dismissed</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three special education teachers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provisions for teacher development courses, workshops </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mentor teachers who support new teachers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technology personnel, equipment, training, software, etc.</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consulting specialists such as vision specialists and psychologists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travel reimbursement for training events, meetings, home visits, etc.</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co-curricular programs (clubs, activities, student council, etc.)</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the summer recreation program</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guidance personnel</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substance abuse counselor</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speech/language, PT, OT, and vision services for special needs students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stipend for teachers’ summertime work on innovation and development </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stipends for teacher leaders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librarians and media center staff and close media centers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school board stipends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school board expenses, including lawyers and auditing services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Reduce time of superintendent to one day per week</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photocopiers and their supplies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maintenance of athletic field</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one school principal, leaving only one for both school buildings</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Eliminate all office incidentals: postage, supplies, advertising, etc.</a:t>
            </a:r>
            <a:endParaRPr sz="1800" b="1"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70000"/>
              </a:lnSpc>
              <a:spcBef>
                <a:spcPts val="370"/>
              </a:spcBef>
              <a:spcAft>
                <a:spcPts val="0"/>
              </a:spcAft>
              <a:buClr>
                <a:srgbClr val="888888"/>
              </a:buClr>
              <a:buSzPts val="1850"/>
              <a:buFont typeface="Arial"/>
              <a:buNone/>
            </a:pPr>
            <a:endParaRPr sz="1600" b="1" i="0" u="none" strike="noStrike" cap="none" dirty="0">
              <a:solidFill>
                <a:schemeClr val="dk1"/>
              </a:solidFill>
              <a:latin typeface="Times New Roman"/>
              <a:ea typeface="Times New Roman"/>
              <a:cs typeface="Times New Roman"/>
              <a:sym typeface="Times New Roman"/>
            </a:endParaRPr>
          </a:p>
          <a:p>
            <a:pPr marL="0" marR="0" lvl="0" indent="0" algn="l" rtl="0">
              <a:lnSpc>
                <a:spcPct val="70000"/>
              </a:lnSpc>
              <a:spcBef>
                <a:spcPts val="370"/>
              </a:spcBef>
              <a:spcAft>
                <a:spcPts val="0"/>
              </a:spcAft>
              <a:buClr>
                <a:srgbClr val="888888"/>
              </a:buClr>
              <a:buSzPts val="1850"/>
              <a:buFont typeface="Arial"/>
              <a:buNone/>
            </a:pPr>
            <a:endParaRPr sz="1850" b="0" i="0" u="none" strike="noStrike" cap="none" dirty="0">
              <a:solidFill>
                <a:schemeClr val="dk1"/>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850" b="0" i="0" u="none" strike="noStrike" cap="none" dirty="0">
              <a:solidFill>
                <a:schemeClr val="dk1"/>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850" b="0" i="0" u="none" strike="noStrike" cap="none" dirty="0">
              <a:solidFill>
                <a:srgbClr val="888888"/>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850" b="0" i="0" u="none" strike="noStrike" cap="none" dirty="0">
              <a:solidFill>
                <a:srgbClr val="888888"/>
              </a:solidFill>
              <a:latin typeface="Times New Roman"/>
              <a:ea typeface="Times New Roman"/>
              <a:cs typeface="Times New Roman"/>
              <a:sym typeface="Times New Roman"/>
            </a:endParaRPr>
          </a:p>
          <a:p>
            <a:pPr marL="0" marR="0" lvl="0" indent="0" algn="ctr" rtl="0">
              <a:lnSpc>
                <a:spcPct val="90000"/>
              </a:lnSpc>
              <a:spcBef>
                <a:spcPts val="592"/>
              </a:spcBef>
              <a:spcAft>
                <a:spcPts val="0"/>
              </a:spcAft>
              <a:buClr>
                <a:srgbClr val="888888"/>
              </a:buClr>
              <a:buSzPts val="2960"/>
              <a:buFont typeface="Arial"/>
              <a:buNone/>
            </a:pPr>
            <a:endParaRPr sz="2960" b="0" i="0" u="none" strike="noStrike" cap="none" dirty="0">
              <a:solidFill>
                <a:srgbClr val="888888"/>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00833" y="1415440"/>
            <a:ext cx="8367385" cy="4680559"/>
          </a:xfrm>
        </p:spPr>
        <p:txBody>
          <a:bodyPr/>
          <a:lstStyle/>
          <a:p>
            <a:r>
              <a:rPr lang="en-US" sz="3600" dirty="0" smtClean="0">
                <a:solidFill>
                  <a:schemeClr val="tx1"/>
                </a:solidFill>
                <a:latin typeface="Arial" pitchFamily="34" charset="0"/>
                <a:cs typeface="Arial" pitchFamily="34" charset="0"/>
              </a:rPr>
              <a:t>Taxpayers and students are not   	treated equitably or fairly.</a:t>
            </a:r>
          </a:p>
          <a:p>
            <a:pPr marL="114300" indent="0">
              <a:buNone/>
            </a:pPr>
            <a:endParaRPr lang="en-US" sz="3600" dirty="0" smtClean="0">
              <a:solidFill>
                <a:schemeClr val="tx1"/>
              </a:solidFill>
              <a:latin typeface="Arial" pitchFamily="34" charset="0"/>
              <a:cs typeface="Arial" pitchFamily="34" charset="0"/>
            </a:endParaRPr>
          </a:p>
          <a:p>
            <a:r>
              <a:rPr lang="en-US" sz="3600" dirty="0" smtClean="0">
                <a:solidFill>
                  <a:schemeClr val="tx1"/>
                </a:solidFill>
                <a:latin typeface="Arial" pitchFamily="34" charset="0"/>
                <a:cs typeface="Arial" pitchFamily="34" charset="0"/>
              </a:rPr>
              <a:t>The problem is getting worse.</a:t>
            </a:r>
          </a:p>
          <a:p>
            <a:pPr marL="114300" indent="0">
              <a:buNone/>
            </a:pPr>
            <a:endParaRPr lang="en-US" sz="3600" dirty="0" smtClean="0">
              <a:solidFill>
                <a:schemeClr val="tx1"/>
              </a:solidFill>
              <a:latin typeface="Arial" pitchFamily="34" charset="0"/>
              <a:cs typeface="Arial" pitchFamily="34" charset="0"/>
            </a:endParaRPr>
          </a:p>
          <a:p>
            <a:r>
              <a:rPr lang="en-US" sz="3600" dirty="0" smtClean="0">
                <a:solidFill>
                  <a:schemeClr val="tx1"/>
                </a:solidFill>
                <a:latin typeface="Arial" pitchFamily="34" charset="0"/>
                <a:cs typeface="Arial" pitchFamily="34" charset="0"/>
              </a:rPr>
              <a:t>The current system is unconstitutional.</a:t>
            </a:r>
            <a:endParaRPr lang="en-US" sz="3600" dirty="0">
              <a:solidFill>
                <a:schemeClr val="tx1"/>
              </a:solidFill>
              <a:latin typeface="Arial" pitchFamily="34" charset="0"/>
              <a:cs typeface="Arial" pitchFamily="34" charset="0"/>
            </a:endParaRPr>
          </a:p>
        </p:txBody>
      </p:sp>
      <p:sp>
        <p:nvSpPr>
          <p:cNvPr id="3" name="TextBox 2"/>
          <p:cNvSpPr txBox="1"/>
          <p:nvPr/>
        </p:nvSpPr>
        <p:spPr>
          <a:xfrm>
            <a:off x="2455102" y="388307"/>
            <a:ext cx="4496843" cy="707886"/>
          </a:xfrm>
          <a:prstGeom prst="rect">
            <a:avLst/>
          </a:prstGeom>
          <a:noFill/>
        </p:spPr>
        <p:txBody>
          <a:bodyPr wrap="square" rtlCol="0">
            <a:spAutoFit/>
          </a:bodyPr>
          <a:lstStyle/>
          <a:p>
            <a:r>
              <a:rPr lang="en-US" sz="4000" b="1" dirty="0" smtClean="0">
                <a:solidFill>
                  <a:srgbClr val="FF0000"/>
                </a:solidFill>
              </a:rPr>
              <a:t>The Big Picture</a:t>
            </a:r>
            <a:endParaRPr lang="en-US" sz="4000" b="1" dirty="0">
              <a:solidFill>
                <a:srgbClr val="FF0000"/>
              </a:solidFill>
            </a:endParaRPr>
          </a:p>
        </p:txBody>
      </p:sp>
    </p:spTree>
    <p:extLst>
      <p:ext uri="{BB962C8B-B14F-4D97-AF65-F5344CB8AC3E}">
        <p14:creationId xmlns:p14="http://schemas.microsoft.com/office/powerpoint/2010/main" val="629833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1"/>
          <p:cNvSpPr txBox="1"/>
          <p:nvPr/>
        </p:nvSpPr>
        <p:spPr>
          <a:xfrm>
            <a:off x="457200" y="304800"/>
            <a:ext cx="8229600" cy="567011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888888"/>
              </a:buClr>
              <a:buSzPts val="1900"/>
              <a:buFont typeface="Arial"/>
              <a:buNone/>
            </a:pPr>
            <a:endParaRPr sz="19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80000"/>
              </a:lnSpc>
              <a:spcBef>
                <a:spcPts val="800"/>
              </a:spcBef>
              <a:spcAft>
                <a:spcPts val="0"/>
              </a:spcAft>
              <a:buClr>
                <a:schemeClr val="dk1"/>
              </a:buClr>
              <a:buSzPts val="4000"/>
              <a:buFont typeface="Arial"/>
              <a:buNone/>
            </a:pPr>
            <a:r>
              <a:rPr lang="en-US" sz="4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With the above reductions </a:t>
            </a:r>
            <a:endParaRPr b="1" dirty="0">
              <a:latin typeface="Arial" panose="020B0604020202020204" pitchFamily="34" charset="0"/>
              <a:cs typeface="Arial" panose="020B0604020202020204" pitchFamily="34" charset="0"/>
            </a:endParaRPr>
          </a:p>
          <a:p>
            <a:pPr marL="342900" marR="0" lvl="0" indent="-342900" algn="ctr" rtl="0">
              <a:lnSpc>
                <a:spcPct val="80000"/>
              </a:lnSpc>
              <a:spcBef>
                <a:spcPts val="480"/>
              </a:spcBef>
              <a:spcAft>
                <a:spcPts val="0"/>
              </a:spcAft>
              <a:buClr>
                <a:schemeClr val="dk1"/>
              </a:buClr>
              <a:buSzPts val="2400"/>
              <a:buFont typeface="Arial"/>
              <a:buChar char="•"/>
            </a:pPr>
            <a:r>
              <a:rPr lang="en-US" sz="2400" b="1"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Most </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“core” K-12 </a:t>
            </a:r>
            <a:r>
              <a:rPr lang="en-US" sz="2400" b="1"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classrooms are maintained</a:t>
            </a:r>
            <a:endParaRPr b="1" dirty="0">
              <a:latin typeface="Arial" panose="020B0604020202020204" pitchFamily="34" charset="0"/>
              <a:cs typeface="Arial" panose="020B0604020202020204" pitchFamily="34" charset="0"/>
            </a:endParaRPr>
          </a:p>
          <a:p>
            <a:pPr marL="342900" marR="0" lvl="0" indent="-342900" algn="ctr" rtl="0">
              <a:lnSpc>
                <a:spcPct val="80000"/>
              </a:lnSpc>
              <a:spcBef>
                <a:spcPts val="480"/>
              </a:spcBef>
              <a:spcAft>
                <a:spcPts val="0"/>
              </a:spcAft>
              <a:buClr>
                <a:schemeClr val="dk1"/>
              </a:buClr>
              <a:buSzPts val="2400"/>
              <a:buFont typeface="Arial"/>
              <a:buChar char="•"/>
            </a:pP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Class size averages 29 students/teacher</a:t>
            </a:r>
            <a:endParaRPr b="1" dirty="0">
              <a:latin typeface="Arial" panose="020B0604020202020204" pitchFamily="34" charset="0"/>
              <a:cs typeface="Arial" panose="020B0604020202020204" pitchFamily="34" charset="0"/>
            </a:endParaRPr>
          </a:p>
          <a:p>
            <a:pPr marL="342900" marR="0" lvl="0" indent="-342900" algn="ctr" rtl="0">
              <a:lnSpc>
                <a:spcPct val="80000"/>
              </a:lnSpc>
              <a:spcBef>
                <a:spcPts val="480"/>
              </a:spcBef>
              <a:spcAft>
                <a:spcPts val="0"/>
              </a:spcAft>
              <a:buClr>
                <a:schemeClr val="dk1"/>
              </a:buClr>
              <a:buSzPts val="2400"/>
              <a:buFont typeface="Arial"/>
              <a:buChar char="•"/>
            </a:pP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Budget is </a:t>
            </a:r>
            <a:r>
              <a:rPr lang="en-US" sz="2800" b="1"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now $5,289,610</a:t>
            </a:r>
            <a:endParaRPr sz="2800" b="1" dirty="0">
              <a:latin typeface="Arial" panose="020B0604020202020204" pitchFamily="34" charset="0"/>
              <a:cs typeface="Arial" panose="020B0604020202020204" pitchFamily="34" charset="0"/>
            </a:endParaRPr>
          </a:p>
          <a:p>
            <a:pPr marL="0" marR="0" lvl="0" indent="0" algn="l" rtl="0">
              <a:lnSpc>
                <a:spcPct val="80000"/>
              </a:lnSpc>
              <a:spcBef>
                <a:spcPts val="380"/>
              </a:spcBef>
              <a:spcAft>
                <a:spcPts val="0"/>
              </a:spcAft>
              <a:buClr>
                <a:srgbClr val="888888"/>
              </a:buClr>
              <a:buSzPts val="1900"/>
              <a:buFont typeface="Arial"/>
              <a:buNone/>
            </a:pPr>
            <a:endParaRPr sz="19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ctr" rtl="0">
              <a:lnSpc>
                <a:spcPct val="80000"/>
              </a:lnSpc>
              <a:spcBef>
                <a:spcPts val="560"/>
              </a:spcBef>
              <a:spcAft>
                <a:spcPts val="0"/>
              </a:spcAft>
              <a:buClr>
                <a:schemeClr val="dk1"/>
              </a:buClr>
              <a:buSzPts val="2800"/>
              <a:buFont typeface="Arial"/>
              <a:buNone/>
            </a:pP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Now cut to the State’s “adequacy” level of $2,690,333</a:t>
            </a:r>
            <a:endParaRPr b="1" dirty="0">
              <a:latin typeface="Arial" panose="020B0604020202020204" pitchFamily="34" charset="0"/>
              <a:cs typeface="Arial" panose="020B0604020202020204" pitchFamily="34" charset="0"/>
            </a:endParaRPr>
          </a:p>
          <a:p>
            <a:pPr marL="342900" marR="0" lvl="0" indent="-342900" algn="ctr" rtl="0">
              <a:lnSpc>
                <a:spcPct val="80000"/>
              </a:lnSpc>
              <a:spcBef>
                <a:spcPts val="480"/>
              </a:spcBef>
              <a:spcAft>
                <a:spcPts val="0"/>
              </a:spcAft>
              <a:buClr>
                <a:schemeClr val="dk1"/>
              </a:buClr>
              <a:buSzPts val="2400"/>
              <a:buFont typeface="Arial"/>
              <a:buChar char="•"/>
            </a:pP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Nearly everything else has been eliminated so now eliminate nearly half of the remaining teachers </a:t>
            </a:r>
            <a:endParaRPr b="1" dirty="0">
              <a:latin typeface="Arial" panose="020B0604020202020204" pitchFamily="34" charset="0"/>
              <a:cs typeface="Arial" panose="020B0604020202020204" pitchFamily="34" charset="0"/>
            </a:endParaRPr>
          </a:p>
          <a:p>
            <a:pPr marL="342900" marR="0" lvl="0" indent="-342900" algn="ctr" rtl="0">
              <a:lnSpc>
                <a:spcPct val="80000"/>
              </a:lnSpc>
              <a:spcBef>
                <a:spcPts val="480"/>
              </a:spcBef>
              <a:spcAft>
                <a:spcPts val="0"/>
              </a:spcAft>
              <a:buClr>
                <a:schemeClr val="dk1"/>
              </a:buClr>
              <a:buSzPts val="2400"/>
              <a:buFont typeface="Arial"/>
              <a:buChar char="•"/>
            </a:pP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Class size averages 60 students/teacher</a:t>
            </a:r>
            <a:endParaRPr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l" rtl="0">
              <a:lnSpc>
                <a:spcPct val="80000"/>
              </a:lnSpc>
              <a:spcBef>
                <a:spcPts val="380"/>
              </a:spcBef>
              <a:spcAft>
                <a:spcPts val="0"/>
              </a:spcAft>
              <a:buClr>
                <a:srgbClr val="888888"/>
              </a:buClr>
              <a:buSzPts val="1900"/>
              <a:buFont typeface="Arial"/>
              <a:buNone/>
            </a:pPr>
            <a:endParaRPr sz="19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ctr" rtl="0">
              <a:lnSpc>
                <a:spcPct val="80000"/>
              </a:lnSpc>
              <a:spcBef>
                <a:spcPts val="800"/>
              </a:spcBef>
              <a:spcAft>
                <a:spcPts val="0"/>
              </a:spcAft>
              <a:buClr>
                <a:srgbClr val="FF0000"/>
              </a:buClr>
              <a:buSzPts val="4000"/>
              <a:buFont typeface="Arial"/>
              <a:buNone/>
            </a:pPr>
            <a:r>
              <a:rPr lang="en-US" sz="2800" b="1" i="0" u="none" strike="noStrike" cap="none" dirty="0">
                <a:solidFill>
                  <a:srgbClr val="FF0000"/>
                </a:solidFill>
                <a:latin typeface="Arial" panose="020B0604020202020204" pitchFamily="34" charset="0"/>
                <a:ea typeface="Times New Roman"/>
                <a:cs typeface="Arial" panose="020B0604020202020204" pitchFamily="34" charset="0"/>
                <a:sym typeface="Times New Roman"/>
              </a:rPr>
              <a:t>How does anyone </a:t>
            </a:r>
            <a:r>
              <a:rPr lang="en-US" sz="2800" b="1" i="0" u="none" strike="noStrike" cap="none" dirty="0" smtClean="0">
                <a:solidFill>
                  <a:srgbClr val="FF0000"/>
                </a:solidFill>
                <a:latin typeface="Arial" panose="020B0604020202020204" pitchFamily="34" charset="0"/>
                <a:ea typeface="Times New Roman"/>
                <a:cs typeface="Arial" panose="020B0604020202020204" pitchFamily="34" charset="0"/>
                <a:sym typeface="Times New Roman"/>
              </a:rPr>
              <a:t>believe </a:t>
            </a:r>
            <a:r>
              <a:rPr lang="en-US" sz="2800" b="1" i="0" u="none" strike="noStrike" cap="none" dirty="0">
                <a:solidFill>
                  <a:srgbClr val="FF0000"/>
                </a:solidFill>
                <a:latin typeface="Arial" panose="020B0604020202020204" pitchFamily="34" charset="0"/>
                <a:ea typeface="Times New Roman"/>
                <a:cs typeface="Arial" panose="020B0604020202020204" pitchFamily="34" charset="0"/>
                <a:sym typeface="Times New Roman"/>
              </a:rPr>
              <a:t>that this will provide an adequate </a:t>
            </a:r>
            <a:r>
              <a:rPr lang="en-US" sz="2800" b="1" i="0" u="none" strike="noStrike" cap="none" dirty="0" smtClean="0">
                <a:solidFill>
                  <a:srgbClr val="FF0000"/>
                </a:solidFill>
                <a:latin typeface="Arial" panose="020B0604020202020204" pitchFamily="34" charset="0"/>
                <a:ea typeface="Times New Roman"/>
                <a:cs typeface="Arial" panose="020B0604020202020204" pitchFamily="34" charset="0"/>
                <a:sym typeface="Times New Roman"/>
              </a:rPr>
              <a:t>education for Pittsfield’s 581 students?</a:t>
            </a:r>
            <a:endParaRPr sz="2800" b="1" i="0" u="none" strike="noStrike" cap="none" dirty="0">
              <a:solidFill>
                <a:srgbClr val="FF0000"/>
              </a:solidFill>
              <a:latin typeface="Arial" panose="020B0604020202020204" pitchFamily="34" charset="0"/>
              <a:ea typeface="Times New Roman"/>
              <a:cs typeface="Arial" panose="020B0604020202020204" pitchFamily="34" charset="0"/>
              <a:sym typeface="Times New Roman"/>
            </a:endParaRPr>
          </a:p>
          <a:p>
            <a:pPr marL="0" marR="0" lvl="0" indent="0" algn="l" rtl="0">
              <a:lnSpc>
                <a:spcPct val="100000"/>
              </a:lnSpc>
              <a:spcBef>
                <a:spcPts val="400"/>
              </a:spcBef>
              <a:spcAft>
                <a:spcPts val="0"/>
              </a:spcAft>
              <a:buClr>
                <a:srgbClr val="888888"/>
              </a:buClr>
              <a:buSzPts val="2000"/>
              <a:buFont typeface="Arial"/>
              <a:buNone/>
            </a:pPr>
            <a:endParaRPr sz="2000" b="1" i="0" u="none" strike="noStrike" cap="none" dirty="0">
              <a:solidFill>
                <a:srgbClr val="888888"/>
              </a:solidFill>
              <a:latin typeface="Times New Roman"/>
              <a:ea typeface="Times New Roman"/>
              <a:cs typeface="Times New Roman"/>
              <a:sym typeface="Times New Roman"/>
            </a:endParaRPr>
          </a:p>
          <a:p>
            <a:pPr marL="0" marR="0" lvl="0" indent="0" algn="ctr" rtl="0">
              <a:lnSpc>
                <a:spcPct val="100000"/>
              </a:lnSpc>
              <a:spcBef>
                <a:spcPts val="640"/>
              </a:spcBef>
              <a:spcAft>
                <a:spcPts val="0"/>
              </a:spcAft>
              <a:buClr>
                <a:srgbClr val="888888"/>
              </a:buClr>
              <a:buSzPts val="3200"/>
              <a:buFont typeface="Arial"/>
              <a:buNone/>
            </a:pPr>
            <a:endParaRPr sz="3200" b="0" i="0" u="none" strike="noStrike" cap="none" dirty="0">
              <a:solidFill>
                <a:srgbClr val="888888"/>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5175"/>
          </a:xfrm>
        </p:spPr>
        <p:txBody>
          <a:bodyPr>
            <a:normAutofit/>
          </a:bodyPr>
          <a:lstStyle/>
          <a:p>
            <a:r>
              <a:rPr lang="en-US" sz="3200" b="1" dirty="0" smtClean="0">
                <a:solidFill>
                  <a:srgbClr val="FF0000"/>
                </a:solidFill>
                <a:latin typeface="Arial" panose="020B0604020202020204" pitchFamily="34" charset="0"/>
                <a:cs typeface="Arial" panose="020B0604020202020204" pitchFamily="34" charset="0"/>
              </a:rPr>
              <a:t>Comparing Starting Teacher Salaries</a:t>
            </a:r>
            <a:endParaRPr lang="en-US" sz="32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219200" y="5867400"/>
            <a:ext cx="7086600" cy="707886"/>
          </a:xfrm>
          <a:prstGeom prst="rect">
            <a:avLst/>
          </a:prstGeom>
          <a:noFill/>
        </p:spPr>
        <p:txBody>
          <a:bodyPr wrap="square" rtlCol="0">
            <a:spAutoFit/>
          </a:bodyPr>
          <a:lstStyle/>
          <a:p>
            <a:r>
              <a:rPr lang="en-US" sz="2000" b="1" dirty="0" smtClean="0"/>
              <a:t>Starting teachers in Pittsfield, etc., might earn $15,000 more elsewhere. This causes high teacher turnover</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487" y="1038655"/>
            <a:ext cx="5837129" cy="461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394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95275"/>
            <a:ext cx="8658225"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267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2"/>
          <p:cNvSpPr txBox="1"/>
          <p:nvPr/>
        </p:nvSpPr>
        <p:spPr>
          <a:xfrm>
            <a:off x="1600200" y="256784"/>
            <a:ext cx="5562600" cy="605416"/>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600"/>
              <a:buFont typeface="Times New Roman"/>
              <a:buNone/>
            </a:pPr>
            <a:r>
              <a:rPr lang="en-US" sz="3600" b="1" i="0" u="none" strike="noStrike" cap="none" dirty="0" smtClean="0">
                <a:solidFill>
                  <a:srgbClr val="FF0000"/>
                </a:solidFill>
                <a:latin typeface="Arial" panose="020B0604020202020204" pitchFamily="34" charset="0"/>
                <a:ea typeface="Times New Roman"/>
                <a:cs typeface="Arial" panose="020B0604020202020204" pitchFamily="34" charset="0"/>
                <a:sym typeface="Times New Roman"/>
              </a:rPr>
              <a:t>SWEPT</a:t>
            </a:r>
          </a:p>
          <a:p>
            <a:pPr marL="0" marR="0" lvl="0" indent="0" algn="ctr" rtl="0">
              <a:lnSpc>
                <a:spcPct val="100000"/>
              </a:lnSpc>
              <a:spcBef>
                <a:spcPts val="0"/>
              </a:spcBef>
              <a:spcAft>
                <a:spcPts val="0"/>
              </a:spcAft>
              <a:buClr>
                <a:srgbClr val="000000"/>
              </a:buClr>
              <a:buSzPts val="3600"/>
              <a:buFont typeface="Times New Roman"/>
              <a:buNone/>
            </a:pPr>
            <a:r>
              <a:rPr lang="en-US" sz="2400" b="1" dirty="0" smtClean="0">
                <a:solidFill>
                  <a:srgbClr val="FF0000"/>
                </a:solidFill>
                <a:latin typeface="Arial" panose="020B0604020202020204" pitchFamily="34" charset="0"/>
                <a:cs typeface="Arial" panose="020B0604020202020204" pitchFamily="34" charset="0"/>
                <a:sym typeface="Times New Roman"/>
              </a:rPr>
              <a:t>(StateWide Education Property Tax)</a:t>
            </a:r>
            <a:endParaRPr sz="2400" dirty="0">
              <a:solidFill>
                <a:srgbClr val="FF0000"/>
              </a:solidFill>
              <a:latin typeface="Arial" panose="020B0604020202020204" pitchFamily="34" charset="0"/>
              <a:cs typeface="Arial" panose="020B0604020202020204" pitchFamily="34" charset="0"/>
            </a:endParaRPr>
          </a:p>
        </p:txBody>
      </p:sp>
      <p:sp>
        <p:nvSpPr>
          <p:cNvPr id="242" name="Google Shape;242;p52"/>
          <p:cNvSpPr txBox="1"/>
          <p:nvPr/>
        </p:nvSpPr>
        <p:spPr>
          <a:xfrm>
            <a:off x="838200" y="1455385"/>
            <a:ext cx="7620000" cy="4920363"/>
          </a:xfrm>
          <a:prstGeom prst="rect">
            <a:avLst/>
          </a:prstGeom>
          <a:noFill/>
          <a:ln>
            <a:noFill/>
          </a:ln>
        </p:spPr>
        <p:txBody>
          <a:bodyPr spcFirstLastPara="1" wrap="square" lIns="45700" tIns="45700" rIns="45700"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Set by law:  </a:t>
            </a:r>
            <a:r>
              <a:rPr lang="en-US" sz="2800" b="1"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$363 </a:t>
            </a: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million</a:t>
            </a:r>
            <a:endParaRPr sz="2800" dirty="0">
              <a:latin typeface="Arial" panose="020B0604020202020204" pitchFamily="34" charset="0"/>
              <a:cs typeface="Arial" panose="020B0604020202020204" pitchFamily="34" charset="0"/>
            </a:endParaRPr>
          </a:p>
          <a:p>
            <a:pPr marL="457200" marR="0" lvl="0" indent="-457200" algn="l" rtl="0">
              <a:lnSpc>
                <a:spcPct val="100000"/>
              </a:lnSpc>
              <a:spcBef>
                <a:spcPts val="0"/>
              </a:spcBef>
              <a:spcAft>
                <a:spcPts val="0"/>
              </a:spcAft>
              <a:buClr>
                <a:srgbClr val="000000"/>
              </a:buClr>
              <a:buSzPts val="3200"/>
              <a:buFont typeface="Arial"/>
              <a:buChar char="•"/>
            </a:pPr>
            <a:r>
              <a:rPr lang="en-US" sz="2800" b="1"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Municipalities collect the SWEPT and send the total amounts collected directly to their </a:t>
            </a: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school </a:t>
            </a:r>
            <a:r>
              <a:rPr lang="en-US" sz="2800" b="1"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districts. </a:t>
            </a: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SWEPT </a:t>
            </a:r>
            <a:r>
              <a:rPr lang="en-US" sz="2800" b="1"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money is never transferred to the </a:t>
            </a: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State</a:t>
            </a:r>
          </a:p>
          <a:p>
            <a:pPr marL="457200" marR="0" lvl="0" indent="-457200" algn="l" rtl="0">
              <a:lnSpc>
                <a:spcPct val="100000"/>
              </a:lnSpc>
              <a:spcBef>
                <a:spcPts val="0"/>
              </a:spcBef>
              <a:spcAft>
                <a:spcPts val="0"/>
              </a:spcAft>
              <a:buClr>
                <a:srgbClr val="000000"/>
              </a:buClr>
              <a:buSzPts val="3200"/>
              <a:buFont typeface="Arial"/>
              <a:buChar char="•"/>
            </a:pP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SWEPT </a:t>
            </a:r>
            <a:r>
              <a:rPr lang="en-US" sz="2800" b="1"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does not reduce disparities among school </a:t>
            </a: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districts</a:t>
            </a:r>
          </a:p>
          <a:p>
            <a:pPr marL="457200" marR="0" lvl="0" indent="-457200" algn="l" rtl="0">
              <a:lnSpc>
                <a:spcPct val="100000"/>
              </a:lnSpc>
              <a:spcBef>
                <a:spcPts val="0"/>
              </a:spcBef>
              <a:spcAft>
                <a:spcPts val="0"/>
              </a:spcAft>
              <a:buClr>
                <a:srgbClr val="000000"/>
              </a:buClr>
              <a:buSzPts val="3200"/>
              <a:buFont typeface="Arial"/>
              <a:buChar char="•"/>
            </a:pP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It is part of the local tax that has been renamed.  </a:t>
            </a:r>
            <a:endParaRPr sz="2800" dirty="0">
              <a:latin typeface="Arial" panose="020B0604020202020204" pitchFamily="34" charset="0"/>
              <a:cs typeface="Arial" panose="020B0604020202020204" pitchFamily="34" charset="0"/>
            </a:endParaRPr>
          </a:p>
          <a:p>
            <a:pPr marL="457200" marR="0" lvl="0" indent="-457200" algn="l" rtl="0">
              <a:lnSpc>
                <a:spcPct val="100000"/>
              </a:lnSpc>
              <a:spcBef>
                <a:spcPts val="0"/>
              </a:spcBef>
              <a:spcAft>
                <a:spcPts val="0"/>
              </a:spcAft>
              <a:buClr>
                <a:srgbClr val="000000"/>
              </a:buClr>
              <a:buSzPts val="3200"/>
              <a:buFont typeface="Arial"/>
              <a:buChar char="•"/>
            </a:pP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Average </a:t>
            </a:r>
            <a:r>
              <a:rPr lang="en-US" sz="2800" b="1"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SWEPT tax rate was $2.17 for 2016-17. For 2017-18 it </a:t>
            </a:r>
            <a:r>
              <a:rPr lang="en-US" sz="2800" b="1"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was </a:t>
            </a:r>
            <a:r>
              <a:rPr lang="en-US" sz="2800" b="1"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$2.06.</a:t>
            </a:r>
            <a:endParaRPr sz="28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3200"/>
              <a:buFont typeface="Times New Roman"/>
              <a:buNone/>
            </a:pPr>
            <a:r>
              <a:rPr lang="en-US" sz="3200" b="1" i="0" u="none" strike="noStrike" cap="none" dirty="0">
                <a:solidFill>
                  <a:srgbClr val="000000"/>
                </a:solidFill>
                <a:latin typeface="Times New Roman"/>
                <a:ea typeface="Times New Roman"/>
                <a:cs typeface="Times New Roman"/>
                <a:sym typeface="Times New Roman"/>
              </a:rPr>
              <a:t>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57" descr="Picture 2"/>
          <p:cNvPicPr preferRelativeResize="0"/>
          <p:nvPr/>
        </p:nvPicPr>
        <p:blipFill rotWithShape="1">
          <a:blip r:embed="rId3">
            <a:alphaModFix/>
          </a:blip>
          <a:srcRect/>
          <a:stretch/>
        </p:blipFill>
        <p:spPr>
          <a:xfrm>
            <a:off x="533400" y="2209800"/>
            <a:ext cx="2066240" cy="1752600"/>
          </a:xfrm>
          <a:prstGeom prst="rect">
            <a:avLst/>
          </a:prstGeom>
          <a:noFill/>
          <a:ln>
            <a:noFill/>
          </a:ln>
        </p:spPr>
      </p:pic>
      <p:grpSp>
        <p:nvGrpSpPr>
          <p:cNvPr id="272" name="Google Shape;272;p57"/>
          <p:cNvGrpSpPr/>
          <p:nvPr/>
        </p:nvGrpSpPr>
        <p:grpSpPr>
          <a:xfrm>
            <a:off x="2724409" y="182187"/>
            <a:ext cx="4648205" cy="6643459"/>
            <a:chOff x="-1" y="0"/>
            <a:chExt cx="4648203" cy="6643456"/>
          </a:xfrm>
        </p:grpSpPr>
        <p:sp>
          <p:nvSpPr>
            <p:cNvPr id="273" name="Google Shape;273;p57"/>
            <p:cNvSpPr/>
            <p:nvPr/>
          </p:nvSpPr>
          <p:spPr>
            <a:xfrm>
              <a:off x="-1" y="0"/>
              <a:ext cx="4648202" cy="6643456"/>
            </a:xfrm>
            <a:prstGeom prst="rect">
              <a:avLst/>
            </a:prstGeom>
            <a:solidFill>
              <a:srgbClr val="FFFF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dirty="0">
                <a:solidFill>
                  <a:srgbClr val="000000"/>
                </a:solidFill>
                <a:latin typeface="Helvetica Neue"/>
                <a:ea typeface="Helvetica Neue"/>
                <a:cs typeface="Helvetica Neue"/>
                <a:sym typeface="Helvetica Neue"/>
              </a:endParaRPr>
            </a:p>
          </p:txBody>
        </p:sp>
        <p:pic>
          <p:nvPicPr>
            <p:cNvPr id="274" name="Google Shape;274;p57" descr="image13.png"/>
            <p:cNvPicPr preferRelativeResize="0"/>
            <p:nvPr/>
          </p:nvPicPr>
          <p:blipFill rotWithShape="1">
            <a:blip r:embed="rId4">
              <a:alphaModFix/>
            </a:blip>
            <a:srcRect/>
            <a:stretch/>
          </p:blipFill>
          <p:spPr>
            <a:xfrm>
              <a:off x="-1" y="0"/>
              <a:ext cx="4648203" cy="6643456"/>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325677"/>
            <a:ext cx="7772400" cy="5770323"/>
          </a:xfrm>
        </p:spPr>
        <p:txBody>
          <a:bodyPr/>
          <a:lstStyle/>
          <a:p>
            <a:pPr marL="114300" indent="0" algn="ctr">
              <a:buNone/>
            </a:pPr>
            <a:r>
              <a:rPr lang="en-US" sz="2800" b="1" u="sng" dirty="0" smtClean="0">
                <a:solidFill>
                  <a:srgbClr val="FF0000"/>
                </a:solidFill>
                <a:latin typeface="Arial" panose="020B0604020202020204" pitchFamily="34" charset="0"/>
                <a:cs typeface="Arial" panose="020B0604020202020204" pitchFamily="34" charset="0"/>
              </a:rPr>
              <a:t>NH School Funding Fairness Project</a:t>
            </a:r>
          </a:p>
          <a:p>
            <a:pPr marL="114300" indent="0" algn="ctr">
              <a:buNone/>
            </a:pPr>
            <a:r>
              <a:rPr lang="en-US" sz="2800" b="1" dirty="0" smtClean="0">
                <a:solidFill>
                  <a:srgbClr val="FF0000"/>
                </a:solidFill>
                <a:latin typeface="Arial" panose="020B0604020202020204" pitchFamily="34" charset="0"/>
                <a:cs typeface="Arial" panose="020B0604020202020204" pitchFamily="34" charset="0"/>
              </a:rPr>
              <a:t>Informing the Public &amp; Advocating for Change</a:t>
            </a:r>
          </a:p>
          <a:p>
            <a:pPr marL="114300" indent="0" algn="ctr">
              <a:buNone/>
            </a:pPr>
            <a:endParaRPr lang="en-US" sz="2400" b="1" dirty="0" smtClean="0">
              <a:solidFill>
                <a:srgbClr val="FF0000"/>
              </a:solidFill>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More than 75 community presentations across the state since June 2018;</a:t>
            </a:r>
          </a:p>
          <a:p>
            <a:r>
              <a:rPr lang="en-US" sz="2400" b="1" dirty="0" smtClean="0">
                <a:latin typeface="Arial" panose="020B0604020202020204" pitchFamily="34" charset="0"/>
                <a:cs typeface="Arial" panose="020B0604020202020204" pitchFamily="34" charset="0"/>
              </a:rPr>
              <a:t>Grassroots organizing, building on the forums</a:t>
            </a:r>
          </a:p>
          <a:p>
            <a:r>
              <a:rPr lang="en-US" sz="2400" b="1" dirty="0" smtClean="0">
                <a:latin typeface="Arial" panose="020B0604020202020204" pitchFamily="34" charset="0"/>
                <a:cs typeface="Arial" panose="020B0604020202020204" pitchFamily="34" charset="0"/>
              </a:rPr>
              <a:t>Research and analysis – documenting the inequities and harm;</a:t>
            </a:r>
          </a:p>
          <a:p>
            <a:r>
              <a:rPr lang="en-US" sz="2400" b="1" dirty="0" smtClean="0">
                <a:latin typeface="Arial" panose="020B0604020202020204" pitchFamily="34" charset="0"/>
                <a:cs typeface="Arial" panose="020B0604020202020204" pitchFamily="34" charset="0"/>
              </a:rPr>
              <a:t>Legislative advocacy;</a:t>
            </a:r>
          </a:p>
          <a:p>
            <a:r>
              <a:rPr lang="en-US" sz="2400" b="1" dirty="0" smtClean="0">
                <a:latin typeface="Arial" panose="020B0604020202020204" pitchFamily="34" charset="0"/>
                <a:cs typeface="Arial" panose="020B0604020202020204" pitchFamily="34" charset="0"/>
              </a:rPr>
              <a:t>Media outreach (traditional and social media);</a:t>
            </a:r>
          </a:p>
          <a:p>
            <a:r>
              <a:rPr lang="en-US" sz="2400" b="1" dirty="0" smtClean="0">
                <a:latin typeface="Arial" panose="020B0604020202020204" pitchFamily="34" charset="0"/>
                <a:cs typeface="Arial" panose="020B0604020202020204" pitchFamily="34" charset="0"/>
              </a:rPr>
              <a:t>Legal advocacy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31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418012" y="341811"/>
            <a:ext cx="8229600" cy="10668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Times New Roman"/>
              <a:buNone/>
            </a:pPr>
            <a:r>
              <a:rPr lang="en-US" sz="3600" b="1" dirty="0" smtClean="0">
                <a:solidFill>
                  <a:srgbClr val="FF0000"/>
                </a:solidFill>
                <a:latin typeface="+mn-lt"/>
              </a:rPr>
              <a:t>Goals &amp; Results:</a:t>
            </a:r>
            <a:br>
              <a:rPr lang="en-US" sz="3600" b="1" dirty="0" smtClean="0">
                <a:solidFill>
                  <a:srgbClr val="FF0000"/>
                </a:solidFill>
                <a:latin typeface="+mn-lt"/>
              </a:rPr>
            </a:br>
            <a:r>
              <a:rPr lang="en-US" sz="3600" b="1" dirty="0" smtClean="0">
                <a:solidFill>
                  <a:srgbClr val="FF0000"/>
                </a:solidFill>
                <a:latin typeface="+mn-lt"/>
              </a:rPr>
              <a:t> 2019 </a:t>
            </a:r>
            <a:r>
              <a:rPr lang="en-US" sz="3600" b="1" dirty="0">
                <a:solidFill>
                  <a:srgbClr val="FF0000"/>
                </a:solidFill>
                <a:latin typeface="+mn-lt"/>
              </a:rPr>
              <a:t>Legislative Session</a:t>
            </a:r>
            <a:endParaRPr sz="3600" b="1" dirty="0">
              <a:solidFill>
                <a:srgbClr val="FF0000"/>
              </a:solidFill>
              <a:latin typeface="+mn-lt"/>
            </a:endParaRPr>
          </a:p>
        </p:txBody>
      </p:sp>
      <p:sp>
        <p:nvSpPr>
          <p:cNvPr id="205" name="Google Shape;205;p39"/>
          <p:cNvSpPr txBox="1">
            <a:spLocks noGrp="1"/>
          </p:cNvSpPr>
          <p:nvPr>
            <p:ph type="body" idx="1"/>
          </p:nvPr>
        </p:nvSpPr>
        <p:spPr>
          <a:xfrm>
            <a:off x="710852" y="1760951"/>
            <a:ext cx="7772400" cy="4539641"/>
          </a:xfrm>
          <a:prstGeom prst="rect">
            <a:avLst/>
          </a:prstGeom>
          <a:noFill/>
          <a:ln>
            <a:noFill/>
          </a:ln>
        </p:spPr>
        <p:txBody>
          <a:bodyPr spcFirstLastPara="1" wrap="square" lIns="45700" tIns="45700" rIns="45700" bIns="45700" anchor="t" anchorCtr="0">
            <a:noAutofit/>
          </a:bodyPr>
          <a:lstStyle/>
          <a:p>
            <a:pPr marL="342900" lvl="0" indent="-342900" algn="l" rtl="0">
              <a:lnSpc>
                <a:spcPct val="90000"/>
              </a:lnSpc>
              <a:spcBef>
                <a:spcPts val="0"/>
              </a:spcBef>
              <a:spcAft>
                <a:spcPts val="0"/>
              </a:spcAft>
              <a:buClr>
                <a:srgbClr val="000000"/>
              </a:buClr>
              <a:buSzPts val="2720"/>
              <a:buFont typeface="Times New Roman"/>
              <a:buChar char="•"/>
            </a:pPr>
            <a:r>
              <a:rPr lang="en-US" sz="2400" b="1" u="sng" dirty="0">
                <a:latin typeface="+mn-lt"/>
              </a:rPr>
              <a:t>Immediate</a:t>
            </a:r>
            <a:r>
              <a:rPr lang="en-US" sz="2400" b="1" u="none" dirty="0">
                <a:latin typeface="+mn-lt"/>
              </a:rPr>
              <a:t> – </a:t>
            </a:r>
            <a:r>
              <a:rPr lang="en-US" sz="2400" u="none" dirty="0" smtClean="0">
                <a:latin typeface="+mn-lt"/>
              </a:rPr>
              <a:t>Restore </a:t>
            </a:r>
            <a:r>
              <a:rPr lang="en-US" sz="2400" u="none" dirty="0">
                <a:latin typeface="+mn-lt"/>
              </a:rPr>
              <a:t>“Stabilization Aid” to </a:t>
            </a:r>
            <a:r>
              <a:rPr lang="en-US" sz="2400" u="none" dirty="0" smtClean="0">
                <a:latin typeface="+mn-lt"/>
              </a:rPr>
              <a:t> </a:t>
            </a:r>
            <a:r>
              <a:rPr lang="en-US" sz="2400" u="none" dirty="0">
                <a:latin typeface="+mn-lt"/>
              </a:rPr>
              <a:t>2012 </a:t>
            </a:r>
            <a:r>
              <a:rPr lang="en-US" sz="2400" u="none" dirty="0" smtClean="0">
                <a:latin typeface="+mn-lt"/>
              </a:rPr>
              <a:t>levels, as of July 1, 2019.  </a:t>
            </a:r>
            <a:r>
              <a:rPr lang="en-US" sz="2400" u="none" cap="all" dirty="0" smtClean="0">
                <a:latin typeface="+mn-lt"/>
              </a:rPr>
              <a:t>Achieved - </a:t>
            </a:r>
            <a:r>
              <a:rPr lang="en-US" sz="2400" u="none" dirty="0" smtClean="0">
                <a:latin typeface="+mn-lt"/>
              </a:rPr>
              <a:t>included</a:t>
            </a:r>
            <a:r>
              <a:rPr lang="en-US" sz="2400" u="none" cap="all" dirty="0" smtClean="0">
                <a:latin typeface="+mn-lt"/>
              </a:rPr>
              <a:t> </a:t>
            </a:r>
            <a:r>
              <a:rPr lang="en-US" sz="2400" dirty="0" smtClean="0">
                <a:latin typeface="+mn-lt"/>
              </a:rPr>
              <a:t>in the final budget</a:t>
            </a:r>
            <a:r>
              <a:rPr lang="en-US" sz="2400" u="none" dirty="0" smtClean="0">
                <a:latin typeface="+mn-lt"/>
              </a:rPr>
              <a:t>.</a:t>
            </a:r>
          </a:p>
          <a:p>
            <a:pPr marL="0" lvl="0" indent="0" algn="l" rtl="0">
              <a:lnSpc>
                <a:spcPct val="90000"/>
              </a:lnSpc>
              <a:spcBef>
                <a:spcPts val="0"/>
              </a:spcBef>
              <a:spcAft>
                <a:spcPts val="0"/>
              </a:spcAft>
              <a:buClr>
                <a:srgbClr val="000000"/>
              </a:buClr>
              <a:buSzPts val="2720"/>
              <a:buNone/>
            </a:pPr>
            <a:r>
              <a:rPr lang="en-US" sz="2400" b="1" u="none" dirty="0" smtClean="0">
                <a:latin typeface="+mn-lt"/>
              </a:rPr>
              <a:t> </a:t>
            </a:r>
          </a:p>
          <a:p>
            <a:pPr marL="342900" lvl="0" indent="-342900" algn="l" rtl="0">
              <a:lnSpc>
                <a:spcPct val="90000"/>
              </a:lnSpc>
              <a:spcBef>
                <a:spcPts val="0"/>
              </a:spcBef>
              <a:spcAft>
                <a:spcPts val="0"/>
              </a:spcAft>
              <a:buClr>
                <a:srgbClr val="000000"/>
              </a:buClr>
              <a:buSzPts val="2720"/>
              <a:buFont typeface="Times New Roman"/>
              <a:buChar char="•"/>
            </a:pPr>
            <a:r>
              <a:rPr lang="en-US" sz="2400" b="1" u="sng" dirty="0" smtClean="0">
                <a:latin typeface="+mn-lt"/>
              </a:rPr>
              <a:t>Medium </a:t>
            </a:r>
            <a:r>
              <a:rPr lang="en-US" sz="2400" b="1" u="sng" dirty="0">
                <a:latin typeface="+mn-lt"/>
              </a:rPr>
              <a:t>Term</a:t>
            </a:r>
            <a:r>
              <a:rPr lang="en-US" sz="2400" b="1" u="none" dirty="0">
                <a:latin typeface="+mn-lt"/>
              </a:rPr>
              <a:t> – </a:t>
            </a:r>
            <a:r>
              <a:rPr lang="en-US" sz="2400" u="none" dirty="0" smtClean="0">
                <a:latin typeface="+mn-lt"/>
              </a:rPr>
              <a:t>Increase base state aid per pupil </a:t>
            </a:r>
            <a:r>
              <a:rPr lang="en-US" sz="2400" dirty="0" smtClean="0">
                <a:latin typeface="+mn-lt"/>
              </a:rPr>
              <a:t>to $7,500. NOT ACHIEVED. But</a:t>
            </a:r>
            <a:r>
              <a:rPr lang="en-US" sz="2400" u="none" dirty="0" smtClean="0">
                <a:latin typeface="+mn-lt"/>
              </a:rPr>
              <a:t> new </a:t>
            </a:r>
            <a:r>
              <a:rPr lang="en-US" sz="2400" u="none" dirty="0">
                <a:latin typeface="+mn-lt"/>
              </a:rPr>
              <a:t>Disparity </a:t>
            </a:r>
            <a:r>
              <a:rPr lang="en-US" sz="2400" u="none" dirty="0" smtClean="0">
                <a:latin typeface="+mn-lt"/>
              </a:rPr>
              <a:t>Aid </a:t>
            </a:r>
            <a:r>
              <a:rPr lang="en-US" sz="2400" u="none" cap="all" dirty="0" smtClean="0">
                <a:latin typeface="+mn-lt"/>
              </a:rPr>
              <a:t>-  </a:t>
            </a:r>
            <a:r>
              <a:rPr lang="en-US" sz="2400" dirty="0" smtClean="0">
                <a:latin typeface="+mn-lt"/>
              </a:rPr>
              <a:t>included in the final budget</a:t>
            </a:r>
            <a:r>
              <a:rPr lang="en-US" sz="2400" u="none" dirty="0" smtClean="0">
                <a:latin typeface="+mn-lt"/>
              </a:rPr>
              <a:t> (for one year only)</a:t>
            </a:r>
            <a:r>
              <a:rPr lang="en-US" sz="2400" b="1" u="none" dirty="0" smtClean="0">
                <a:latin typeface="+mn-lt"/>
              </a:rPr>
              <a:t>.</a:t>
            </a:r>
          </a:p>
          <a:p>
            <a:pPr marL="0" lvl="0" indent="0" algn="l" rtl="0">
              <a:lnSpc>
                <a:spcPct val="90000"/>
              </a:lnSpc>
              <a:spcBef>
                <a:spcPts val="0"/>
              </a:spcBef>
              <a:spcAft>
                <a:spcPts val="0"/>
              </a:spcAft>
              <a:buClr>
                <a:srgbClr val="000000"/>
              </a:buClr>
              <a:buSzPts val="2720"/>
              <a:buNone/>
            </a:pPr>
            <a:r>
              <a:rPr lang="en-US" sz="2400" b="1" i="1" u="none" cap="all" dirty="0" smtClean="0">
                <a:latin typeface="+mn-lt"/>
              </a:rPr>
              <a:t> </a:t>
            </a:r>
          </a:p>
          <a:p>
            <a:pPr marL="342900" lvl="0" indent="-342900" algn="l" rtl="0">
              <a:lnSpc>
                <a:spcPct val="90000"/>
              </a:lnSpc>
              <a:spcBef>
                <a:spcPts val="0"/>
              </a:spcBef>
              <a:spcAft>
                <a:spcPts val="0"/>
              </a:spcAft>
              <a:buClr>
                <a:srgbClr val="000000"/>
              </a:buClr>
              <a:buSzPts val="2720"/>
              <a:buFont typeface="Times New Roman"/>
              <a:buChar char="•"/>
            </a:pPr>
            <a:r>
              <a:rPr lang="en-US" sz="2400" b="1" u="sng" dirty="0" smtClean="0">
                <a:latin typeface="+mn-lt"/>
              </a:rPr>
              <a:t>Long </a:t>
            </a:r>
            <a:r>
              <a:rPr lang="en-US" sz="2400" b="1" u="sng" dirty="0">
                <a:latin typeface="+mn-lt"/>
              </a:rPr>
              <a:t>Term </a:t>
            </a:r>
            <a:r>
              <a:rPr lang="en-US" sz="2400" b="1" u="none" dirty="0">
                <a:latin typeface="+mn-lt"/>
              </a:rPr>
              <a:t>– </a:t>
            </a:r>
            <a:r>
              <a:rPr lang="en-US" sz="2400" u="none" dirty="0" smtClean="0">
                <a:latin typeface="+mn-lt"/>
              </a:rPr>
              <a:t>Establish an independent and fully </a:t>
            </a:r>
            <a:r>
              <a:rPr lang="en-US" sz="2400" u="none" dirty="0">
                <a:latin typeface="+mn-lt"/>
              </a:rPr>
              <a:t>funded Commission to recommend new </a:t>
            </a:r>
            <a:r>
              <a:rPr lang="en-US" sz="2400" u="none" dirty="0" smtClean="0">
                <a:latin typeface="+mn-lt"/>
              </a:rPr>
              <a:t>adequacy/cost standards and </a:t>
            </a:r>
            <a:r>
              <a:rPr lang="en-US" sz="2400" u="none" dirty="0">
                <a:latin typeface="+mn-lt"/>
              </a:rPr>
              <a:t>funding </a:t>
            </a:r>
            <a:r>
              <a:rPr lang="en-US" sz="2400" u="none" dirty="0" smtClean="0">
                <a:latin typeface="+mn-lt"/>
              </a:rPr>
              <a:t>system. </a:t>
            </a:r>
            <a:r>
              <a:rPr lang="en-US" sz="2400" u="none" cap="all" dirty="0" smtClean="0">
                <a:latin typeface="+mn-lt"/>
              </a:rPr>
              <a:t>Achieved – </a:t>
            </a:r>
            <a:r>
              <a:rPr lang="en-US" sz="2400" u="none" dirty="0" smtClean="0">
                <a:latin typeface="+mn-lt"/>
              </a:rPr>
              <a:t>included</a:t>
            </a:r>
            <a:r>
              <a:rPr lang="en-US" sz="2400" u="none" cap="all" dirty="0" smtClean="0">
                <a:latin typeface="+mn-lt"/>
              </a:rPr>
              <a:t> </a:t>
            </a:r>
            <a:r>
              <a:rPr lang="en-US" sz="2400" u="none" dirty="0" smtClean="0">
                <a:latin typeface="+mn-lt"/>
              </a:rPr>
              <a:t>in the final budget and has begun work.</a:t>
            </a:r>
            <a:endParaRPr sz="2400" dirty="0">
              <a:latin typeface="+mn-lt"/>
            </a:endParaRPr>
          </a:p>
          <a:p>
            <a:pPr marL="0" lvl="0" indent="0" algn="ctr" rtl="0">
              <a:lnSpc>
                <a:spcPct val="90000"/>
              </a:lnSpc>
              <a:spcBef>
                <a:spcPts val="700"/>
              </a:spcBef>
              <a:spcAft>
                <a:spcPts val="0"/>
              </a:spcAft>
              <a:buClr>
                <a:srgbClr val="C00000"/>
              </a:buClr>
              <a:buSzPts val="2975"/>
              <a:buFont typeface="Times New Roman"/>
              <a:buNone/>
            </a:pPr>
            <a:endParaRPr lang="en-US" sz="2400" b="1" u="sng" dirty="0" smtClean="0">
              <a:solidFill>
                <a:srgbClr val="C00000"/>
              </a:solidFill>
            </a:endParaRPr>
          </a:p>
        </p:txBody>
      </p:sp>
    </p:spTree>
    <p:extLst>
      <p:ext uri="{BB962C8B-B14F-4D97-AF65-F5344CB8AC3E}">
        <p14:creationId xmlns:p14="http://schemas.microsoft.com/office/powerpoint/2010/main" val="1743828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74" y="334028"/>
            <a:ext cx="7772400" cy="793315"/>
          </a:xfrm>
        </p:spPr>
        <p:txBody>
          <a:bodyPr/>
          <a:lstStyle/>
          <a:p>
            <a:r>
              <a:rPr lang="en-US" sz="3600" b="1" dirty="0" smtClean="0">
                <a:solidFill>
                  <a:srgbClr val="FF0000"/>
                </a:solidFill>
                <a:latin typeface="Arial" panose="020B0604020202020204" pitchFamily="34" charset="0"/>
                <a:cs typeface="Arial" panose="020B0604020202020204" pitchFamily="34" charset="0"/>
              </a:rPr>
              <a:t>Next Steps</a:t>
            </a:r>
            <a:endParaRPr lang="en-US" sz="3600" b="1"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85800" y="1503123"/>
            <a:ext cx="7772400" cy="4592877"/>
          </a:xfrm>
        </p:spPr>
        <p:txBody>
          <a:bodyPr/>
          <a:lstStyle/>
          <a:p>
            <a:r>
              <a:rPr lang="en-US" sz="2800" dirty="0" smtClean="0">
                <a:latin typeface="+mn-lt"/>
              </a:rPr>
              <a:t>An Amicus Brief in ConVal Case -</a:t>
            </a:r>
          </a:p>
          <a:p>
            <a:pPr marL="114300" indent="0">
              <a:buNone/>
            </a:pPr>
            <a:r>
              <a:rPr lang="en-US" sz="2400" dirty="0" smtClean="0">
                <a:latin typeface="+mn-lt"/>
              </a:rPr>
              <a:t>        On behalf of multiple school districts</a:t>
            </a:r>
          </a:p>
          <a:p>
            <a:pPr>
              <a:buFont typeface="Arial" panose="020B0604020202020204" pitchFamily="34" charset="0"/>
              <a:buChar char="•"/>
            </a:pPr>
            <a:r>
              <a:rPr lang="en-US" sz="2800" dirty="0" smtClean="0">
                <a:latin typeface="+mn-lt"/>
              </a:rPr>
              <a:t>Monitoring and assisting the new Commission on School Funding</a:t>
            </a:r>
          </a:p>
          <a:p>
            <a:r>
              <a:rPr lang="en-US" sz="2800" dirty="0" smtClean="0">
                <a:latin typeface="+mn-lt"/>
              </a:rPr>
              <a:t>Another Lawsuit Possible;</a:t>
            </a:r>
          </a:p>
          <a:p>
            <a:pPr>
              <a:buFont typeface="Arial" panose="020B0604020202020204" pitchFamily="34" charset="0"/>
              <a:buChar char="•"/>
            </a:pPr>
            <a:r>
              <a:rPr lang="en-US" sz="2800" dirty="0" smtClean="0">
                <a:latin typeface="+mn-lt"/>
              </a:rPr>
              <a:t>Keeping the pressure on the legislature and Governor;</a:t>
            </a:r>
          </a:p>
          <a:p>
            <a:r>
              <a:rPr lang="en-US" sz="2800" dirty="0" smtClean="0">
                <a:latin typeface="+mn-lt"/>
              </a:rPr>
              <a:t>5 year complete public campaign;</a:t>
            </a:r>
          </a:p>
          <a:p>
            <a:pPr marL="114300" indent="0">
              <a:buNone/>
            </a:pPr>
            <a:r>
              <a:rPr lang="en-US" sz="2400" dirty="0">
                <a:latin typeface="+mn-lt"/>
              </a:rPr>
              <a:t>       Community forums, </a:t>
            </a:r>
            <a:r>
              <a:rPr lang="en-US" sz="2400" dirty="0" smtClean="0">
                <a:latin typeface="+mn-lt"/>
              </a:rPr>
              <a:t>newsletters, advocates,</a:t>
            </a:r>
          </a:p>
          <a:p>
            <a:pPr marL="114300" indent="0">
              <a:spcBef>
                <a:spcPts val="0"/>
              </a:spcBef>
              <a:buNone/>
            </a:pPr>
            <a:r>
              <a:rPr lang="en-US" sz="2400" dirty="0">
                <a:latin typeface="+mn-lt"/>
              </a:rPr>
              <a:t> </a:t>
            </a:r>
            <a:r>
              <a:rPr lang="en-US" sz="2400" dirty="0" smtClean="0">
                <a:latin typeface="+mn-lt"/>
              </a:rPr>
              <a:t>      social media, op-eds:  Full speed ahead</a:t>
            </a:r>
            <a:endParaRPr lang="en-US" sz="2400" dirty="0">
              <a:latin typeface="+mn-lt"/>
            </a:endParaRPr>
          </a:p>
        </p:txBody>
      </p:sp>
    </p:spTree>
    <p:extLst>
      <p:ext uri="{BB962C8B-B14F-4D97-AF65-F5344CB8AC3E}">
        <p14:creationId xmlns:p14="http://schemas.microsoft.com/office/powerpoint/2010/main" val="301017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mj-lt"/>
              </a:rPr>
              <a:t>What You </a:t>
            </a:r>
            <a:r>
              <a:rPr lang="en-US" dirty="0">
                <a:solidFill>
                  <a:srgbClr val="FF0000"/>
                </a:solidFill>
                <a:latin typeface="+mj-lt"/>
              </a:rPr>
              <a:t>C</a:t>
            </a:r>
            <a:r>
              <a:rPr lang="en-US" dirty="0" smtClean="0">
                <a:solidFill>
                  <a:srgbClr val="FF0000"/>
                </a:solidFill>
                <a:latin typeface="+mj-lt"/>
              </a:rPr>
              <a:t>an Do!</a:t>
            </a:r>
            <a:endParaRPr lang="en-US" dirty="0">
              <a:solidFill>
                <a:srgbClr val="FF0000"/>
              </a:solidFill>
              <a:latin typeface="+mj-lt"/>
            </a:endParaRPr>
          </a:p>
        </p:txBody>
      </p:sp>
      <p:sp>
        <p:nvSpPr>
          <p:cNvPr id="3" name="Text Placeholder 2"/>
          <p:cNvSpPr>
            <a:spLocks noGrp="1"/>
          </p:cNvSpPr>
          <p:nvPr>
            <p:ph type="body" idx="1"/>
          </p:nvPr>
        </p:nvSpPr>
        <p:spPr>
          <a:xfrm>
            <a:off x="685800" y="1578279"/>
            <a:ext cx="7772400" cy="4517721"/>
          </a:xfrm>
        </p:spPr>
        <p:txBody>
          <a:bodyPr/>
          <a:lstStyle/>
          <a:p>
            <a:pPr marL="628650" indent="-514350">
              <a:buFont typeface="+mj-lt"/>
              <a:buAutoNum type="arabicParenR"/>
            </a:pPr>
            <a:r>
              <a:rPr lang="en-US" sz="2700" dirty="0" smtClean="0">
                <a:latin typeface="+mn-lt"/>
              </a:rPr>
              <a:t>Write a letter to the editor about this issue;</a:t>
            </a:r>
          </a:p>
          <a:p>
            <a:pPr marL="628650" indent="-514350">
              <a:buFont typeface="+mj-lt"/>
              <a:buAutoNum type="arabicParenR"/>
            </a:pPr>
            <a:r>
              <a:rPr lang="en-US" sz="2700" dirty="0" smtClean="0">
                <a:latin typeface="+mn-lt"/>
              </a:rPr>
              <a:t>Post comments and links about this issue on Facebook and other social media;</a:t>
            </a:r>
          </a:p>
          <a:p>
            <a:pPr marL="628650" indent="-514350">
              <a:buFont typeface="+mj-lt"/>
              <a:buAutoNum type="arabicParenR"/>
            </a:pPr>
            <a:r>
              <a:rPr lang="en-US" sz="2700" dirty="0" smtClean="0">
                <a:latin typeface="+mn-lt"/>
              </a:rPr>
              <a:t>Talk to your Legislators about finally fixing this problem.</a:t>
            </a:r>
          </a:p>
          <a:p>
            <a:pPr marL="628650" indent="-514350">
              <a:buFont typeface="+mj-lt"/>
              <a:buAutoNum type="arabicParenR"/>
            </a:pPr>
            <a:r>
              <a:rPr lang="en-US" sz="2700" dirty="0" smtClean="0">
                <a:latin typeface="+mn-lt"/>
              </a:rPr>
              <a:t>Tell your friends and family members about what you have learned; </a:t>
            </a:r>
          </a:p>
          <a:p>
            <a:pPr marL="628650" indent="-514350">
              <a:buFont typeface="+mj-lt"/>
              <a:buAutoNum type="arabicParenR"/>
            </a:pPr>
            <a:r>
              <a:rPr lang="en-US" sz="2700" dirty="0" smtClean="0">
                <a:latin typeface="+mn-lt"/>
              </a:rPr>
              <a:t>Before the election, repeat 1-4 and set up a legislative candidate forum in your town.</a:t>
            </a:r>
            <a:endParaRPr lang="en-US" sz="2700" dirty="0">
              <a:latin typeface="+mn-lt"/>
            </a:endParaRPr>
          </a:p>
        </p:txBody>
      </p:sp>
    </p:spTree>
    <p:extLst>
      <p:ext uri="{BB962C8B-B14F-4D97-AF65-F5344CB8AC3E}">
        <p14:creationId xmlns:p14="http://schemas.microsoft.com/office/powerpoint/2010/main" val="883200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anose="020B0604020202020204" pitchFamily="34" charset="0"/>
                <a:cs typeface="Arial" panose="020B0604020202020204" pitchFamily="34" charset="0"/>
              </a:rPr>
              <a:t>A Final Thought</a:t>
            </a:r>
            <a:endParaRPr lang="en-US"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85800" y="1981200"/>
            <a:ext cx="7772400" cy="2290175"/>
          </a:xfrm>
        </p:spPr>
        <p:txBody>
          <a:bodyPr/>
          <a:lstStyle/>
          <a:p>
            <a:pPr marL="114300" indent="0">
              <a:buNone/>
            </a:pPr>
            <a:r>
              <a:rPr lang="en-US" sz="4400" dirty="0" smtClean="0">
                <a:latin typeface="Arial" panose="020B0604020202020204" pitchFamily="34" charset="0"/>
                <a:cs typeface="Arial" panose="020B0604020202020204" pitchFamily="34" charset="0"/>
              </a:rPr>
              <a:t>A New Hampshire student’s educational opportunities –and a property owner’s school tax rate - should not depend on their zip code.</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37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body" idx="1"/>
          </p:nvPr>
        </p:nvSpPr>
        <p:spPr>
          <a:xfrm>
            <a:off x="698326" y="359079"/>
            <a:ext cx="7772400" cy="5753622"/>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700"/>
              </a:spcBef>
              <a:spcAft>
                <a:spcPts val="0"/>
              </a:spcAft>
              <a:buClr>
                <a:srgbClr val="000000"/>
              </a:buClr>
              <a:buSzPts val="3200"/>
              <a:buNone/>
            </a:pPr>
            <a:r>
              <a:rPr lang="en-US" b="1" dirty="0" smtClean="0">
                <a:solidFill>
                  <a:srgbClr val="FF0000"/>
                </a:solidFill>
                <a:latin typeface="+mn-lt"/>
              </a:rPr>
              <a:t>Two Supreme Court Decisions in the Claremont Cases</a:t>
            </a:r>
          </a:p>
          <a:p>
            <a:pPr marL="0" lvl="0" indent="0" algn="ctr" rtl="0">
              <a:lnSpc>
                <a:spcPct val="100000"/>
              </a:lnSpc>
              <a:spcBef>
                <a:spcPts val="700"/>
              </a:spcBef>
              <a:spcAft>
                <a:spcPts val="0"/>
              </a:spcAft>
              <a:buClr>
                <a:srgbClr val="000000"/>
              </a:buClr>
              <a:buSzPts val="3200"/>
              <a:buNone/>
            </a:pPr>
            <a:endParaRPr lang="en-US" sz="1400" b="1" dirty="0" smtClean="0">
              <a:solidFill>
                <a:srgbClr val="FF0000"/>
              </a:solidFill>
              <a:latin typeface="+mn-lt"/>
            </a:endParaRPr>
          </a:p>
          <a:p>
            <a:pPr marL="342900" lvl="0" indent="-342900" algn="l" rtl="0">
              <a:lnSpc>
                <a:spcPct val="100000"/>
              </a:lnSpc>
              <a:spcBef>
                <a:spcPts val="700"/>
              </a:spcBef>
              <a:spcAft>
                <a:spcPts val="0"/>
              </a:spcAft>
              <a:buClr>
                <a:srgbClr val="000000"/>
              </a:buClr>
              <a:buSzPts val="3200"/>
              <a:buFont typeface="Times New Roman"/>
              <a:buChar char="•"/>
            </a:pPr>
            <a:r>
              <a:rPr lang="en-US" sz="2800" b="1" dirty="0" smtClean="0">
                <a:latin typeface="+mn-lt"/>
              </a:rPr>
              <a:t>The </a:t>
            </a:r>
            <a:r>
              <a:rPr lang="en-US" sz="2800" b="1" dirty="0">
                <a:latin typeface="+mn-lt"/>
              </a:rPr>
              <a:t>State has a duty to pay for the cost of a constitutionally adequate education</a:t>
            </a:r>
            <a:r>
              <a:rPr lang="en-US" sz="2800" b="0" dirty="0">
                <a:latin typeface="+mn-lt"/>
              </a:rPr>
              <a:t> </a:t>
            </a:r>
            <a:r>
              <a:rPr lang="en-US" sz="2800" b="1" dirty="0">
                <a:latin typeface="+mn-lt"/>
              </a:rPr>
              <a:t>for every K-12 public school </a:t>
            </a:r>
            <a:r>
              <a:rPr lang="en-US" sz="2800" b="1" dirty="0" smtClean="0">
                <a:latin typeface="+mn-lt"/>
              </a:rPr>
              <a:t>student.</a:t>
            </a:r>
            <a:r>
              <a:rPr lang="en-US" sz="2800" b="1" dirty="0">
                <a:latin typeface="+mn-lt"/>
              </a:rPr>
              <a:t/>
            </a:r>
            <a:br>
              <a:rPr lang="en-US" sz="2800" b="1" dirty="0">
                <a:latin typeface="+mn-lt"/>
              </a:rPr>
            </a:br>
            <a:endParaRPr sz="2800" dirty="0">
              <a:latin typeface="+mn-lt"/>
            </a:endParaRPr>
          </a:p>
          <a:p>
            <a:pPr marL="342900" lvl="0" indent="-342900" algn="l" rtl="0">
              <a:lnSpc>
                <a:spcPct val="100000"/>
              </a:lnSpc>
              <a:spcBef>
                <a:spcPts val="700"/>
              </a:spcBef>
              <a:spcAft>
                <a:spcPts val="0"/>
              </a:spcAft>
              <a:buClr>
                <a:srgbClr val="000000"/>
              </a:buClr>
              <a:buSzPts val="3200"/>
              <a:buFont typeface="Times New Roman"/>
              <a:buChar char="•"/>
            </a:pPr>
            <a:r>
              <a:rPr lang="en-US" sz="2800" b="1" dirty="0">
                <a:latin typeface="+mn-lt"/>
              </a:rPr>
              <a:t>The taxes that the State uses to pay for this education must have a uniform rate</a:t>
            </a:r>
            <a:r>
              <a:rPr lang="en-US" sz="2800" b="0" dirty="0">
                <a:latin typeface="+mn-lt"/>
              </a:rPr>
              <a:t> </a:t>
            </a:r>
            <a:r>
              <a:rPr lang="en-US" sz="2800" b="1" dirty="0">
                <a:latin typeface="+mn-lt"/>
              </a:rPr>
              <a:t>across the state</a:t>
            </a:r>
            <a:r>
              <a:rPr lang="en-US" sz="2800" b="1" dirty="0" smtClean="0">
                <a:latin typeface="+mn-lt"/>
              </a:rPr>
              <a:t>.</a:t>
            </a:r>
          </a:p>
          <a:p>
            <a:pPr marL="342900" lvl="0" indent="-342900" algn="l" rtl="0">
              <a:lnSpc>
                <a:spcPct val="100000"/>
              </a:lnSpc>
              <a:spcBef>
                <a:spcPts val="700"/>
              </a:spcBef>
              <a:spcAft>
                <a:spcPts val="0"/>
              </a:spcAft>
              <a:buClr>
                <a:srgbClr val="000000"/>
              </a:buClr>
              <a:buSzPts val="3200"/>
              <a:buFont typeface="Times New Roman"/>
              <a:buChar char="•"/>
            </a:pPr>
            <a:endParaRPr lang="en-US" sz="2800" b="1" dirty="0" smtClean="0">
              <a:latin typeface="+mn-lt"/>
            </a:endParaRPr>
          </a:p>
          <a:p>
            <a:pPr marL="0" lvl="0" indent="0" algn="ctr" rtl="0">
              <a:lnSpc>
                <a:spcPct val="100000"/>
              </a:lnSpc>
              <a:spcBef>
                <a:spcPts val="700"/>
              </a:spcBef>
              <a:spcAft>
                <a:spcPts val="0"/>
              </a:spcAft>
              <a:buClr>
                <a:srgbClr val="000000"/>
              </a:buClr>
              <a:buSzPts val="3200"/>
              <a:buNone/>
            </a:pPr>
            <a:r>
              <a:rPr lang="en-US" sz="2800" b="1" dirty="0" smtClean="0">
                <a:solidFill>
                  <a:srgbClr val="FF0000"/>
                </a:solidFill>
                <a:latin typeface="+mn-lt"/>
              </a:rPr>
              <a:t>Is the State meeting these requirements?</a:t>
            </a:r>
            <a:endParaRPr sz="2800" dirty="0">
              <a:solidFill>
                <a:srgbClr val="FF0000"/>
              </a:solidFill>
              <a:latin typeface="+mn-lt"/>
            </a:endParaRPr>
          </a:p>
        </p:txBody>
      </p:sp>
    </p:spTree>
    <p:extLst>
      <p:ext uri="{BB962C8B-B14F-4D97-AF65-F5344CB8AC3E}">
        <p14:creationId xmlns:p14="http://schemas.microsoft.com/office/powerpoint/2010/main" val="123199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1"/>
          <p:cNvSpPr txBox="1">
            <a:spLocks noGrp="1"/>
          </p:cNvSpPr>
          <p:nvPr>
            <p:ph type="title"/>
          </p:nvPr>
        </p:nvSpPr>
        <p:spPr>
          <a:xfrm>
            <a:off x="609600" y="609600"/>
            <a:ext cx="77724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600"/>
              <a:buFont typeface="Times New Roman"/>
              <a:buNone/>
            </a:pPr>
            <a:r>
              <a:rPr lang="en-US" b="1" u="sng" dirty="0">
                <a:solidFill>
                  <a:srgbClr val="FF0000"/>
                </a:solidFill>
                <a:latin typeface="Arial" panose="020B0604020202020204" pitchFamily="34" charset="0"/>
                <a:cs typeface="Arial" panose="020B0604020202020204" pitchFamily="34" charset="0"/>
              </a:rPr>
              <a:t>Questions?</a:t>
            </a:r>
            <a:endParaRPr dirty="0">
              <a:solidFill>
                <a:srgbClr val="FF0000"/>
              </a:solidFill>
              <a:latin typeface="Arial" panose="020B0604020202020204" pitchFamily="34" charset="0"/>
              <a:cs typeface="Arial" panose="020B0604020202020204" pitchFamily="34" charset="0"/>
            </a:endParaRPr>
          </a:p>
        </p:txBody>
      </p:sp>
      <p:pic>
        <p:nvPicPr>
          <p:cNvPr id="298" name="Google Shape;298;p61" descr="Picture 2"/>
          <p:cNvPicPr preferRelativeResize="0"/>
          <p:nvPr/>
        </p:nvPicPr>
        <p:blipFill rotWithShape="1">
          <a:blip r:embed="rId3">
            <a:alphaModFix/>
          </a:blip>
          <a:srcRect/>
          <a:stretch/>
        </p:blipFill>
        <p:spPr>
          <a:xfrm>
            <a:off x="2438400" y="1731946"/>
            <a:ext cx="5029200" cy="4265804"/>
          </a:xfrm>
          <a:prstGeom prst="rect">
            <a:avLst/>
          </a:prstGeom>
          <a:noFill/>
          <a:ln>
            <a:noFill/>
          </a:ln>
        </p:spPr>
      </p:pic>
    </p:spTree>
    <p:extLst>
      <p:ext uri="{BB962C8B-B14F-4D97-AF65-F5344CB8AC3E}">
        <p14:creationId xmlns:p14="http://schemas.microsoft.com/office/powerpoint/2010/main" val="89154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icture 2" descr="Picture 2"/>
          <p:cNvPicPr>
            <a:picLocks noChangeAspect="1"/>
          </p:cNvPicPr>
          <p:nvPr/>
        </p:nvPicPr>
        <p:blipFill>
          <a:blip r:embed="rId2">
            <a:extLst/>
          </a:blip>
          <a:stretch>
            <a:fillRect/>
          </a:stretch>
        </p:blipFill>
        <p:spPr>
          <a:xfrm>
            <a:off x="494044" y="533400"/>
            <a:ext cx="8033788" cy="5810250"/>
          </a:xfrm>
          <a:prstGeom prst="rect">
            <a:avLst/>
          </a:prstGeom>
          <a:ln w="12700">
            <a:miter lim="400000"/>
          </a:ln>
        </p:spPr>
      </p:pic>
    </p:spTree>
    <p:extLst>
      <p:ext uri="{BB962C8B-B14F-4D97-AF65-F5344CB8AC3E}">
        <p14:creationId xmlns:p14="http://schemas.microsoft.com/office/powerpoint/2010/main" val="376955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lgn="ctr">
              <a:buNone/>
            </a:pPr>
            <a:r>
              <a:rPr lang="en-US" sz="2800" b="1" u="sng" dirty="0" smtClean="0">
                <a:solidFill>
                  <a:srgbClr val="FF0000"/>
                </a:solidFill>
                <a:latin typeface="+mj-lt"/>
              </a:rPr>
              <a:t>A Constitutionally Adequate Education – </a:t>
            </a:r>
          </a:p>
          <a:p>
            <a:pPr marL="114300" indent="0" algn="ctr">
              <a:buNone/>
            </a:pPr>
            <a:r>
              <a:rPr lang="en-US" sz="2800" b="1" u="sng" dirty="0" smtClean="0">
                <a:solidFill>
                  <a:srgbClr val="FF0000"/>
                </a:solidFill>
                <a:latin typeface="+mj-lt"/>
              </a:rPr>
              <a:t>A Broad Standard</a:t>
            </a:r>
          </a:p>
          <a:p>
            <a:pPr marL="114300" indent="0">
              <a:buNone/>
            </a:pPr>
            <a:endParaRPr lang="en-US" sz="2800" dirty="0" smtClean="0">
              <a:latin typeface="+mj-lt"/>
            </a:endParaRPr>
          </a:p>
          <a:p>
            <a:pPr marL="114300" indent="0">
              <a:buNone/>
            </a:pPr>
            <a:r>
              <a:rPr lang="en-US" sz="2800" b="1" dirty="0" smtClean="0">
                <a:latin typeface="+mj-lt"/>
              </a:rPr>
              <a:t>“Given </a:t>
            </a:r>
            <a:r>
              <a:rPr lang="en-US" sz="2800" b="1" dirty="0">
                <a:latin typeface="+mj-lt"/>
              </a:rPr>
              <a:t>the complexities of our society today, the State's constitutional duty extends beyond mere reading, writing and arithmetic. It also includes broad educational opportunities needed in today's society to prepare citizens for their role as participants and as potential competitors in </a:t>
            </a:r>
            <a:r>
              <a:rPr lang="en-US" sz="2800" b="1" dirty="0" smtClean="0">
                <a:latin typeface="+mj-lt"/>
              </a:rPr>
              <a:t>today's </a:t>
            </a:r>
            <a:r>
              <a:rPr lang="en-US" sz="2800" b="1" dirty="0">
                <a:latin typeface="+mj-lt"/>
              </a:rPr>
              <a:t>marketplace of ideas</a:t>
            </a:r>
            <a:r>
              <a:rPr lang="en-US" sz="2800" b="1" dirty="0" smtClean="0">
                <a:latin typeface="+mj-lt"/>
              </a:rPr>
              <a:t>.”</a:t>
            </a:r>
          </a:p>
          <a:p>
            <a:pPr marL="114300" indent="0">
              <a:buNone/>
            </a:pPr>
            <a:r>
              <a:rPr lang="en-US" sz="2000" b="1" dirty="0" smtClean="0">
                <a:latin typeface="+mj-lt"/>
              </a:rPr>
              <a:t>(Claremont I) </a:t>
            </a:r>
          </a:p>
          <a:p>
            <a:pPr marL="114300" indent="0">
              <a:buNone/>
            </a:pPr>
            <a:r>
              <a:rPr lang="en-US" sz="2000" b="1" dirty="0" smtClean="0">
                <a:latin typeface="+mj-lt"/>
              </a:rPr>
              <a:t>138 N.H. 183, 192 (1993)</a:t>
            </a:r>
            <a:endParaRPr lang="en-US" sz="2000" b="1" dirty="0">
              <a:latin typeface="+mj-lt"/>
            </a:endParaRPr>
          </a:p>
        </p:txBody>
      </p:sp>
      <p:sp>
        <p:nvSpPr>
          <p:cNvPr id="3" name="Rectangle 2"/>
          <p:cNvSpPr/>
          <p:nvPr/>
        </p:nvSpPr>
        <p:spPr>
          <a:xfrm>
            <a:off x="3588707" y="2899342"/>
            <a:ext cx="4572000" cy="523220"/>
          </a:xfrm>
          <a:prstGeom prst="rect">
            <a:avLst/>
          </a:prstGeom>
        </p:spPr>
        <p:txBody>
          <a:bodyPr>
            <a:spAutoFit/>
          </a:bodyPr>
          <a:lstStyle/>
          <a:p>
            <a:endParaRPr lang="en-US" sz="2800" dirty="0"/>
          </a:p>
        </p:txBody>
      </p:sp>
    </p:spTree>
    <p:extLst>
      <p:ext uri="{BB962C8B-B14F-4D97-AF65-F5344CB8AC3E}">
        <p14:creationId xmlns:p14="http://schemas.microsoft.com/office/powerpoint/2010/main" val="390606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685800" y="609600"/>
            <a:ext cx="7772400" cy="7586652"/>
          </a:xfrm>
          <a:prstGeom prst="rect">
            <a:avLst/>
          </a:prstGeom>
          <a:noFill/>
        </p:spPr>
        <p:txBody>
          <a:bodyPr wrap="square" rtlCol="0">
            <a:spAutoFit/>
          </a:bodyPr>
          <a:lstStyle/>
          <a:p>
            <a:pPr marL="114300" indent="0" algn="ctr">
              <a:buNone/>
            </a:pPr>
            <a:r>
              <a:rPr lang="en-US" sz="2800" b="1" u="sng" dirty="0" smtClean="0">
                <a:solidFill>
                  <a:srgbClr val="FF0000"/>
                </a:solidFill>
                <a:latin typeface="+mn-lt"/>
              </a:rPr>
              <a:t>School Tax is Unjust</a:t>
            </a:r>
          </a:p>
          <a:p>
            <a:pPr marL="114300" indent="0">
              <a:buNone/>
            </a:pPr>
            <a:endParaRPr lang="en-US" sz="2400" b="1" i="1" dirty="0" smtClean="0">
              <a:latin typeface="+mn-lt"/>
            </a:endParaRPr>
          </a:p>
          <a:p>
            <a:pPr marL="114300" indent="0">
              <a:buNone/>
            </a:pPr>
            <a:r>
              <a:rPr lang="en-US" sz="2400" b="1" i="1" u="sng" dirty="0" smtClean="0">
                <a:latin typeface="+mn-lt"/>
              </a:rPr>
              <a:t>Claremont School Distr. V. Gov.</a:t>
            </a:r>
            <a:r>
              <a:rPr lang="en-US" sz="2400" b="1" dirty="0" smtClean="0">
                <a:latin typeface="+mn-lt"/>
              </a:rPr>
              <a:t>, 142 N.H. 462, 703 A.2d 1353 (1997) </a:t>
            </a:r>
            <a:r>
              <a:rPr lang="en-US" sz="2400" b="1" i="1" dirty="0" smtClean="0">
                <a:latin typeface="+mn-lt"/>
              </a:rPr>
              <a:t>(Claremont II)</a:t>
            </a:r>
          </a:p>
          <a:p>
            <a:pPr marL="114300" indent="0">
              <a:buNone/>
            </a:pPr>
            <a:r>
              <a:rPr lang="en-US" sz="2400" b="1" dirty="0" smtClean="0">
                <a:latin typeface="+mj-lt"/>
              </a:rPr>
              <a:t>“…the </a:t>
            </a:r>
            <a:r>
              <a:rPr lang="en-US" sz="2400" b="1" dirty="0">
                <a:latin typeface="+mj-lt"/>
              </a:rPr>
              <a:t>present system of financing elementary and secondary public education in New Hampshire is unconstitutional. To hold otherwise would be to effectively conclude that it is reasonable, in discharging a State obligation, to tax property owners in one town or city as much </a:t>
            </a:r>
            <a:r>
              <a:rPr lang="en-US" sz="2400" b="1" u="sng" dirty="0">
                <a:latin typeface="+mj-lt"/>
              </a:rPr>
              <a:t>as four times </a:t>
            </a:r>
            <a:r>
              <a:rPr lang="en-US" sz="2400" b="1" dirty="0">
                <a:latin typeface="+mj-lt"/>
              </a:rPr>
              <a:t>the amount taxed to others similarly situated in other towns or </a:t>
            </a:r>
            <a:r>
              <a:rPr lang="en-US" sz="2400" b="1" dirty="0" smtClean="0">
                <a:latin typeface="+mj-lt"/>
              </a:rPr>
              <a:t>cities…precisely </a:t>
            </a:r>
            <a:r>
              <a:rPr lang="en-US" sz="2400" b="1" dirty="0">
                <a:latin typeface="+mj-lt"/>
              </a:rPr>
              <a:t>the kind of taxation and fiscal mischief from which the </a:t>
            </a:r>
            <a:r>
              <a:rPr lang="en-US" sz="2400" b="1" dirty="0" smtClean="0">
                <a:latin typeface="+mj-lt"/>
              </a:rPr>
              <a:t>framers…took </a:t>
            </a:r>
            <a:r>
              <a:rPr lang="en-US" sz="2400" b="1" dirty="0">
                <a:latin typeface="+mj-lt"/>
              </a:rPr>
              <a:t>strong steps to protect our citizens</a:t>
            </a:r>
            <a:r>
              <a:rPr lang="en-US" sz="2400" b="1" dirty="0" smtClean="0">
                <a:latin typeface="+mj-lt"/>
              </a:rPr>
              <a:t>.” 142 </a:t>
            </a:r>
            <a:r>
              <a:rPr lang="en-US" sz="2400" b="1" dirty="0">
                <a:latin typeface="+mj-lt"/>
              </a:rPr>
              <a:t>N.H. </a:t>
            </a:r>
            <a:r>
              <a:rPr lang="en-US" sz="2400" b="1" dirty="0" smtClean="0">
                <a:latin typeface="+mj-lt"/>
              </a:rPr>
              <a:t>at 465.</a:t>
            </a:r>
          </a:p>
          <a:p>
            <a:pPr marL="114300" indent="0">
              <a:buNone/>
            </a:pPr>
            <a:r>
              <a:rPr lang="en-US" sz="2400" b="1" dirty="0" smtClean="0"/>
              <a:t>			</a:t>
            </a:r>
          </a:p>
          <a:p>
            <a:pPr marL="114300" indent="0">
              <a:buNone/>
            </a:pPr>
            <a:r>
              <a:rPr lang="en-US" dirty="0"/>
              <a:t/>
            </a:r>
            <a:br>
              <a:rPr lang="en-US" dirty="0"/>
            </a:br>
            <a:endParaRPr lang="en-US" b="1" dirty="0"/>
          </a:p>
        </p:txBody>
      </p:sp>
    </p:spTree>
    <p:extLst>
      <p:ext uri="{BB962C8B-B14F-4D97-AF65-F5344CB8AC3E}">
        <p14:creationId xmlns:p14="http://schemas.microsoft.com/office/powerpoint/2010/main" val="268480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lgn="ctr">
              <a:buNone/>
            </a:pPr>
            <a:r>
              <a:rPr lang="en-US" b="1" dirty="0" smtClean="0">
                <a:solidFill>
                  <a:srgbClr val="FF0000"/>
                </a:solidFill>
                <a:latin typeface="+mn-lt"/>
              </a:rPr>
              <a:t>The New Superior Court </a:t>
            </a:r>
            <a:r>
              <a:rPr lang="en-US" b="1" dirty="0">
                <a:solidFill>
                  <a:srgbClr val="FF0000"/>
                </a:solidFill>
                <a:latin typeface="+mn-lt"/>
              </a:rPr>
              <a:t>Decision </a:t>
            </a:r>
            <a:r>
              <a:rPr lang="en-US" b="1" dirty="0" smtClean="0">
                <a:solidFill>
                  <a:srgbClr val="FF0000"/>
                </a:solidFill>
                <a:latin typeface="+mn-lt"/>
              </a:rPr>
              <a:t>in The </a:t>
            </a:r>
            <a:r>
              <a:rPr lang="en-US" b="1" dirty="0">
                <a:solidFill>
                  <a:srgbClr val="FF0000"/>
                </a:solidFill>
                <a:latin typeface="+mn-lt"/>
              </a:rPr>
              <a:t>ConVal Case</a:t>
            </a:r>
          </a:p>
          <a:p>
            <a:pPr marL="114300" indent="0">
              <a:buNone/>
            </a:pPr>
            <a:endParaRPr lang="en-US" dirty="0" smtClean="0">
              <a:latin typeface="+mn-lt"/>
            </a:endParaRPr>
          </a:p>
          <a:p>
            <a:pPr marL="114300" indent="0">
              <a:buNone/>
            </a:pPr>
            <a:r>
              <a:rPr lang="en-US" b="1" dirty="0" smtClean="0">
                <a:latin typeface="+mn-lt"/>
              </a:rPr>
              <a:t>“The </a:t>
            </a:r>
            <a:r>
              <a:rPr lang="en-US" b="1" dirty="0">
                <a:latin typeface="+mn-lt"/>
              </a:rPr>
              <a:t>Court construes the fundamental right at issue as a right to the opportunity to a </a:t>
            </a:r>
            <a:r>
              <a:rPr lang="en-US" b="1" u="sng" dirty="0">
                <a:latin typeface="+mn-lt"/>
              </a:rPr>
              <a:t>fully State-funded</a:t>
            </a:r>
            <a:r>
              <a:rPr lang="en-US" b="1" dirty="0">
                <a:latin typeface="+mn-lt"/>
              </a:rPr>
              <a:t> adequate education</a:t>
            </a:r>
            <a:r>
              <a:rPr lang="en-US" b="1" dirty="0" smtClean="0">
                <a:latin typeface="+mn-lt"/>
              </a:rPr>
              <a:t>.”      </a:t>
            </a:r>
            <a:r>
              <a:rPr lang="en-US" dirty="0" smtClean="0">
                <a:latin typeface="+mn-lt"/>
              </a:rPr>
              <a:t> </a:t>
            </a:r>
          </a:p>
          <a:p>
            <a:pPr marL="114300" indent="0">
              <a:buNone/>
            </a:pPr>
            <a:endParaRPr lang="en-US" dirty="0">
              <a:latin typeface="+mn-lt"/>
            </a:endParaRPr>
          </a:p>
          <a:p>
            <a:pPr marL="114300" indent="0" algn="r">
              <a:spcBef>
                <a:spcPts val="0"/>
              </a:spcBef>
              <a:buNone/>
            </a:pPr>
            <a:r>
              <a:rPr lang="en-US" sz="2400" b="1" dirty="0" smtClean="0">
                <a:latin typeface="+mn-lt"/>
              </a:rPr>
              <a:t>Cheshire County </a:t>
            </a:r>
            <a:r>
              <a:rPr lang="en-US" sz="2400" b="1" dirty="0">
                <a:latin typeface="+mn-lt"/>
              </a:rPr>
              <a:t>Superior Court</a:t>
            </a:r>
          </a:p>
          <a:p>
            <a:pPr marL="114300" indent="0" algn="r">
              <a:spcBef>
                <a:spcPts val="0"/>
              </a:spcBef>
              <a:buNone/>
            </a:pPr>
            <a:r>
              <a:rPr lang="en-US" sz="2400" b="1" dirty="0">
                <a:latin typeface="+mn-lt"/>
              </a:rPr>
              <a:t>Justice David Ruoff </a:t>
            </a:r>
          </a:p>
          <a:p>
            <a:pPr marL="114300" indent="0" algn="r">
              <a:spcBef>
                <a:spcPts val="0"/>
              </a:spcBef>
              <a:buNone/>
            </a:pPr>
            <a:r>
              <a:rPr lang="en-US" sz="2400" b="1" dirty="0">
                <a:latin typeface="+mn-lt"/>
              </a:rPr>
              <a:t>June 5, 2019</a:t>
            </a:r>
          </a:p>
          <a:p>
            <a:pPr marL="114300" indent="0">
              <a:buNone/>
            </a:pPr>
            <a:r>
              <a:rPr lang="en-US" dirty="0" smtClean="0"/>
              <a:t> </a:t>
            </a:r>
            <a:endParaRPr lang="en-US" dirty="0"/>
          </a:p>
          <a:p>
            <a:endParaRPr lang="en-US" dirty="0"/>
          </a:p>
        </p:txBody>
      </p:sp>
    </p:spTree>
    <p:extLst>
      <p:ext uri="{BB962C8B-B14F-4D97-AF65-F5344CB8AC3E}">
        <p14:creationId xmlns:p14="http://schemas.microsoft.com/office/powerpoint/2010/main" val="2368554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609600"/>
            <a:ext cx="7772400" cy="5841304"/>
          </a:xfrm>
        </p:spPr>
        <p:txBody>
          <a:bodyPr/>
          <a:lstStyle/>
          <a:p>
            <a:pPr marL="114300" indent="0" algn="ctr">
              <a:buNone/>
            </a:pPr>
            <a:r>
              <a:rPr lang="en-US" b="1" dirty="0">
                <a:solidFill>
                  <a:srgbClr val="FF0000"/>
                </a:solidFill>
                <a:latin typeface="Arial" panose="020B0604020202020204" pitchFamily="34" charset="0"/>
                <a:cs typeface="Arial" panose="020B0604020202020204" pitchFamily="34" charset="0"/>
              </a:rPr>
              <a:t>The New Superior Court Decision in The ConVal Case</a:t>
            </a:r>
          </a:p>
          <a:p>
            <a:pPr marL="114300" indent="0" algn="ctr">
              <a:spcBef>
                <a:spcPts val="400"/>
              </a:spcBef>
              <a:buNone/>
            </a:pPr>
            <a:endParaRPr lang="en-US" b="1" dirty="0" smtClean="0"/>
          </a:p>
          <a:p>
            <a:pPr marL="114300" indent="0">
              <a:buNone/>
            </a:pPr>
            <a:r>
              <a:rPr lang="en-US" b="1" dirty="0" smtClean="0">
                <a:latin typeface="+mn-lt"/>
              </a:rPr>
              <a:t>“RSA </a:t>
            </a:r>
            <a:r>
              <a:rPr lang="en-US" b="1" dirty="0">
                <a:latin typeface="+mn-lt"/>
              </a:rPr>
              <a:t>198-40a II(a), </a:t>
            </a:r>
            <a:r>
              <a:rPr lang="en-US" b="1" dirty="0" smtClean="0">
                <a:latin typeface="+mn-lt"/>
              </a:rPr>
              <a:t>the state statute that </a:t>
            </a:r>
            <a:r>
              <a:rPr lang="en-US" b="1" dirty="0">
                <a:latin typeface="+mn-lt"/>
              </a:rPr>
              <a:t>sets the cost of baseline adequacy (currently $3,636</a:t>
            </a:r>
            <a:r>
              <a:rPr lang="en-US" b="1" dirty="0" smtClean="0">
                <a:latin typeface="+mn-lt"/>
              </a:rPr>
              <a:t>), </a:t>
            </a:r>
            <a:r>
              <a:rPr lang="en-US" b="1" dirty="0">
                <a:latin typeface="+mn-lt"/>
              </a:rPr>
              <a:t>is </a:t>
            </a:r>
            <a:r>
              <a:rPr lang="en-US" b="1" dirty="0" smtClean="0">
                <a:latin typeface="+mn-lt"/>
              </a:rPr>
              <a:t>unconstitutional as applied to the petitioner school districts.”</a:t>
            </a:r>
            <a:r>
              <a:rPr lang="en-US" sz="3600" b="1" dirty="0"/>
              <a:t> </a:t>
            </a:r>
            <a:endParaRPr lang="en-US" sz="2400" b="1" dirty="0" smtClean="0"/>
          </a:p>
          <a:p>
            <a:pPr marL="114300" indent="0" algn="r">
              <a:spcBef>
                <a:spcPts val="0"/>
              </a:spcBef>
              <a:buNone/>
            </a:pPr>
            <a:r>
              <a:rPr lang="en-US" sz="2400" b="1" dirty="0" smtClean="0">
                <a:latin typeface="+mn-lt"/>
              </a:rPr>
              <a:t>Cheshire County Superior Court</a:t>
            </a:r>
          </a:p>
          <a:p>
            <a:pPr marL="114300" indent="0" algn="r">
              <a:spcBef>
                <a:spcPts val="0"/>
              </a:spcBef>
              <a:buNone/>
            </a:pPr>
            <a:r>
              <a:rPr lang="en-US" sz="2400" b="1" dirty="0" smtClean="0">
                <a:latin typeface="+mn-lt"/>
              </a:rPr>
              <a:t>Justice David Ruoff </a:t>
            </a:r>
          </a:p>
          <a:p>
            <a:pPr marL="114300" indent="0" algn="r">
              <a:spcBef>
                <a:spcPts val="0"/>
              </a:spcBef>
              <a:buNone/>
            </a:pPr>
            <a:r>
              <a:rPr lang="en-US" sz="2400" b="1" dirty="0" smtClean="0">
                <a:latin typeface="+mn-lt"/>
              </a:rPr>
              <a:t>June 5, 2019</a:t>
            </a:r>
            <a:endParaRPr lang="en-US" sz="2400" b="1" dirty="0">
              <a:latin typeface="+mn-lt"/>
            </a:endParaRPr>
          </a:p>
        </p:txBody>
      </p:sp>
    </p:spTree>
    <p:extLst>
      <p:ext uri="{BB962C8B-B14F-4D97-AF65-F5344CB8AC3E}">
        <p14:creationId xmlns:p14="http://schemas.microsoft.com/office/powerpoint/2010/main" val="4187451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82575"/>
            <a:ext cx="86487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693867"/>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7027</TotalTime>
  <Words>1495</Words>
  <Application>Microsoft Office PowerPoint</Application>
  <PresentationFormat>On-screen Show (4:3)</PresentationFormat>
  <Paragraphs>265</Paragraphs>
  <Slides>41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Times New Roman</vt:lpstr>
      <vt:lpstr>Helvetica Neue</vt:lpstr>
      <vt:lpstr>Segoe UI Historic</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2008 to 2018: Change in School District Revenue</vt:lpstr>
      <vt:lpstr>PowerPoint Presentation</vt:lpstr>
      <vt:lpstr>PowerPoint Presentation</vt:lpstr>
      <vt:lpstr>PowerPoint Presentation</vt:lpstr>
      <vt:lpstr>PowerPoint Presentation</vt:lpstr>
      <vt:lpstr>PowerPoint Presentation</vt:lpstr>
      <vt:lpstr>Equalized Property Value - Change 2007 - 2017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Starting Teacher Salaries</vt:lpstr>
      <vt:lpstr>PowerPoint Presentation</vt:lpstr>
      <vt:lpstr>PowerPoint Presentation</vt:lpstr>
      <vt:lpstr>PowerPoint Presentation</vt:lpstr>
      <vt:lpstr>PowerPoint Presentation</vt:lpstr>
      <vt:lpstr>Goals &amp; Results:  2019 Legislative Session</vt:lpstr>
      <vt:lpstr>Next Steps</vt:lpstr>
      <vt:lpstr>What You Can Do!</vt:lpstr>
      <vt:lpstr>A Final Thought</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Assistant</dc:creator>
  <cp:lastModifiedBy>Windows User</cp:lastModifiedBy>
  <cp:revision>308</cp:revision>
  <cp:lastPrinted>2019-12-03T16:45:12Z</cp:lastPrinted>
  <dcterms:modified xsi:type="dcterms:W3CDTF">2020-03-05T18:47:13Z</dcterms:modified>
</cp:coreProperties>
</file>